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15542" r:id="rId2"/>
    <p:sldId id="15793" r:id="rId3"/>
    <p:sldId id="15799" r:id="rId4"/>
    <p:sldId id="15794" r:id="rId5"/>
    <p:sldId id="15795" r:id="rId6"/>
    <p:sldId id="15796" r:id="rId7"/>
    <p:sldId id="15797" r:id="rId8"/>
    <p:sldId id="1579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ED9"/>
    <a:srgbClr val="7030A0"/>
    <a:srgbClr val="0E76A8"/>
    <a:srgbClr val="1DA1F2"/>
    <a:srgbClr val="4267B2"/>
    <a:srgbClr val="5A2681"/>
    <a:srgbClr val="25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8" autoAdjust="0"/>
    <p:restoredTop sz="80025" autoAdjust="0"/>
  </p:normalViewPr>
  <p:slideViewPr>
    <p:cSldViewPr snapToGrid="0">
      <p:cViewPr varScale="1">
        <p:scale>
          <a:sx n="69" d="100"/>
          <a:sy n="69" d="100"/>
        </p:scale>
        <p:origin x="157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4FCC6F08-F02F-4112-825E-05337C985888}" type="datetimeFigureOut">
              <a:rPr lang="en-GB" smtClean="0"/>
              <a:pPr/>
              <a:t>26/07/2021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FF8D41BE-CA40-4BC1-BE9A-DBBA67282E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45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97C99B0-785E-F343-B213-B9C0AE017C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297810"/>
            <a:ext cx="12192000" cy="230832"/>
          </a:xfrm>
        </p:spPr>
        <p:txBody>
          <a:bodyPr anchor="ctr">
            <a:spAutoFit/>
          </a:bodyPr>
          <a:lstStyle>
            <a:lvl1pPr algn="ctr">
              <a:defRPr sz="1000" b="0" i="0" spc="150">
                <a:solidFill>
                  <a:srgbClr val="252323"/>
                </a:solidFill>
                <a:latin typeface="Montserrat Light" pitchFamily="2" charset="77"/>
                <a:ea typeface="Roboto Medium" panose="02000000000000000000" pitchFamily="2" charset="0"/>
              </a:defRPr>
            </a:lvl1pPr>
          </a:lstStyle>
          <a:p>
            <a:r>
              <a:rPr lang="en-US" b="1" dirty="0">
                <a:latin typeface="Montserrat Light" pitchFamily="2" charset="77"/>
              </a:rPr>
              <a:t>THIS IS A SUBTITLE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73DA165-404F-464F-B881-36A7D2AF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766"/>
            <a:ext cx="12192000" cy="405496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200" b="1" i="0">
                <a:solidFill>
                  <a:srgbClr val="7030A0"/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0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73DA165-404F-464F-B881-36A7D2AF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766"/>
            <a:ext cx="12192000" cy="405496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200" b="1" i="0">
                <a:solidFill>
                  <a:srgbClr val="7030A0"/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MAIN TITLE WITHOUT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9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89D0540-5A7B-3547-A25A-3A4F8E4111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728" y="0"/>
            <a:ext cx="5620273" cy="68580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0D1A0-A3C4-1741-8445-6DD65D9AE3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260" y="5983158"/>
            <a:ext cx="691668" cy="6921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73DA165-404F-464F-B881-36A7D2AF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766"/>
            <a:ext cx="12192000" cy="405496"/>
          </a:xfrm>
          <a:prstGeom prst="rect">
            <a:avLst/>
          </a:prstGeom>
        </p:spPr>
        <p:txBody>
          <a:bodyPr lIns="360000" rIns="360000" anchor="ctr">
            <a:spAutoFit/>
          </a:bodyPr>
          <a:lstStyle>
            <a:lvl1pPr algn="l">
              <a:defRPr sz="2200" b="1" i="0">
                <a:solidFill>
                  <a:srgbClr val="7030A0"/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LEFT TEXT, RIGHT IMAGE SLIDE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6E30397A-108E-B54E-8A1E-FE7F144308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297811"/>
            <a:ext cx="12192000" cy="230832"/>
          </a:xfrm>
        </p:spPr>
        <p:txBody>
          <a:bodyPr lIns="360000" anchor="ctr">
            <a:spAutoFit/>
          </a:bodyPr>
          <a:lstStyle>
            <a:lvl1pPr algn="l">
              <a:defRPr sz="1000" b="0" i="0" spc="150">
                <a:solidFill>
                  <a:srgbClr val="252323"/>
                </a:solidFill>
                <a:latin typeface="Montserrat" pitchFamily="2" charset="77"/>
                <a:ea typeface="Roboto Medium" panose="02000000000000000000" pitchFamily="2" charset="0"/>
              </a:defRPr>
            </a:lvl1pPr>
          </a:lstStyle>
          <a:p>
            <a:r>
              <a:rPr lang="en-US" b="1" dirty="0">
                <a:latin typeface="Montserrat Light" pitchFamily="2" charset="77"/>
              </a:rPr>
              <a:t>THIS IS A SUBTITLE</a:t>
            </a:r>
          </a:p>
        </p:txBody>
      </p:sp>
    </p:spTree>
    <p:extLst>
      <p:ext uri="{BB962C8B-B14F-4D97-AF65-F5344CB8AC3E}">
        <p14:creationId xmlns:p14="http://schemas.microsoft.com/office/powerpoint/2010/main" val="367718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E0E892A-47DF-DE41-AFFF-1D9870467456}"/>
              </a:ext>
            </a:extLst>
          </p:cNvPr>
          <p:cNvSpPr/>
          <p:nvPr userDrawn="1"/>
        </p:nvSpPr>
        <p:spPr>
          <a:xfrm rot="10800000" flipV="1">
            <a:off x="6571728" y="0"/>
            <a:ext cx="5620610" cy="6858000"/>
          </a:xfrm>
          <a:prstGeom prst="rect">
            <a:avLst/>
          </a:prstGeom>
          <a:gradFill>
            <a:gsLst>
              <a:gs pos="99000">
                <a:schemeClr val="accent5">
                  <a:lumMod val="75000"/>
                </a:schemeClr>
              </a:gs>
              <a:gs pos="0">
                <a:srgbClr val="7030A0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Montserrat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FD5F7E-62B2-F34C-8D31-23BA0A702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916" y="5994341"/>
            <a:ext cx="670229" cy="67022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6080985-4A4B-A34F-93CC-DC6493324273}"/>
              </a:ext>
            </a:extLst>
          </p:cNvPr>
          <p:cNvGrpSpPr/>
          <p:nvPr userDrawn="1"/>
        </p:nvGrpSpPr>
        <p:grpSpPr>
          <a:xfrm>
            <a:off x="3793993" y="824989"/>
            <a:ext cx="8431290" cy="5164774"/>
            <a:chOff x="4602811" y="1114358"/>
            <a:chExt cx="7622471" cy="46693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013A71-086F-AB4A-B9F0-DF17D4857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2811" y="1114358"/>
              <a:ext cx="7267384" cy="462928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EF6945E-D4FC-4C4F-8A93-52580B168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847" y="1491835"/>
              <a:ext cx="5380602" cy="336287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B78531-3065-0043-B486-964DB572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3338" y="1440068"/>
              <a:ext cx="4486330" cy="3549535"/>
            </a:xfrm>
            <a:prstGeom prst="rect">
              <a:avLst/>
            </a:prstGeom>
          </p:spPr>
        </p:pic>
        <p:pic>
          <p:nvPicPr>
            <p:cNvPr id="32" name="Picture 31" descr="iPhone6_mockup_front_white.png">
              <a:extLst>
                <a:ext uri="{FF2B5EF4-FFF2-40B4-BE49-F238E27FC236}">
                  <a16:creationId xmlns:a16="http://schemas.microsoft.com/office/drawing/2014/main" id="{3721BB0D-FA41-C048-AC50-11FA49D33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8550" y="2630831"/>
              <a:ext cx="2006732" cy="31528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D36F2E6-7E04-6B4C-AE08-F4CE585FD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06720" y="3117339"/>
              <a:ext cx="1197142" cy="2169557"/>
            </a:xfrm>
            <a:prstGeom prst="rect">
              <a:avLst/>
            </a:prstGeom>
          </p:spPr>
        </p:pic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89D0540-5A7B-3547-A25A-3A4F8E4111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7416" y="1340779"/>
            <a:ext cx="4629855" cy="3539694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73DA165-404F-464F-B881-36A7D2AF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766"/>
            <a:ext cx="12192000" cy="405496"/>
          </a:xfrm>
          <a:prstGeom prst="rect">
            <a:avLst/>
          </a:prstGeom>
        </p:spPr>
        <p:txBody>
          <a:bodyPr lIns="360000" rIns="360000" anchor="ctr">
            <a:spAutoFit/>
          </a:bodyPr>
          <a:lstStyle>
            <a:lvl1pPr algn="l">
              <a:defRPr sz="2200" b="1" i="0">
                <a:solidFill>
                  <a:srgbClr val="7030A0"/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LEFT TEXT, RIGHT IMAGE SLIDE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6E30397A-108E-B54E-8A1E-FE7F144308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297811"/>
            <a:ext cx="12192000" cy="230832"/>
          </a:xfrm>
        </p:spPr>
        <p:txBody>
          <a:bodyPr lIns="360000" anchor="ctr">
            <a:spAutoFit/>
          </a:bodyPr>
          <a:lstStyle>
            <a:lvl1pPr algn="l">
              <a:defRPr sz="1000" b="0" i="0" spc="150">
                <a:solidFill>
                  <a:srgbClr val="252323"/>
                </a:solidFill>
                <a:latin typeface="Montserrat" pitchFamily="2" charset="77"/>
                <a:ea typeface="Roboto Medium" panose="02000000000000000000" pitchFamily="2" charset="0"/>
              </a:defRPr>
            </a:lvl1pPr>
          </a:lstStyle>
          <a:p>
            <a:r>
              <a:rPr lang="en-US" b="1" dirty="0">
                <a:latin typeface="Montserrat Light" pitchFamily="2" charset="77"/>
              </a:rPr>
              <a:t>THIS IS A 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4AA74D0F-DEAE-CE46-A815-27E60A3E75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01925" y="3052508"/>
            <a:ext cx="1397542" cy="2387766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4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A295DAE-713D-764C-B412-27A43898D4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297810"/>
            <a:ext cx="12192000" cy="230832"/>
          </a:xfrm>
        </p:spPr>
        <p:txBody>
          <a:bodyPr anchor="ctr">
            <a:spAutoFit/>
          </a:bodyPr>
          <a:lstStyle>
            <a:lvl1pPr algn="ctr">
              <a:defRPr sz="1000" b="0" i="0" spc="150">
                <a:solidFill>
                  <a:srgbClr val="252323"/>
                </a:solidFill>
                <a:latin typeface="Montserrat Light" pitchFamily="2" charset="77"/>
                <a:ea typeface="Roboto Medium" panose="02000000000000000000" pitchFamily="2" charset="0"/>
              </a:defRPr>
            </a:lvl1pPr>
          </a:lstStyle>
          <a:p>
            <a:r>
              <a:rPr lang="en-US" b="1" dirty="0">
                <a:latin typeface="Montserrat Light" pitchFamily="2" charset="77"/>
              </a:rPr>
              <a:t>THIS IS A SUBTITLE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D3752D87-2B3E-6341-91FB-17B6C296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766"/>
            <a:ext cx="12192000" cy="405496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200" b="1" i="0">
                <a:solidFill>
                  <a:srgbClr val="7030A0"/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9D28E-4EEE-994F-9942-C1EDC11C3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736" y="1299425"/>
            <a:ext cx="11100207" cy="43116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74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80604"/>
            <a:ext cx="12192000" cy="69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23581" y="305272"/>
            <a:ext cx="425033" cy="246179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bg1"/>
                </a:solidFill>
                <a:latin typeface="Montserrat" pitchFamily="2" charset="77"/>
                <a:ea typeface="Roboto" panose="02000000000000000000" pitchFamily="2" charset="0"/>
                <a:cs typeface="Montserrat" charset="0"/>
              </a:rPr>
              <a:pPr algn="ctr"/>
              <a:t>‹#›</a:t>
            </a:fld>
            <a:r>
              <a:rPr lang="id-ID" sz="1000" b="1" i="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7B305-3DAD-0E4C-9E75-F09A851715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863" y="5992239"/>
            <a:ext cx="680597" cy="6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4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84" r:id="rId2"/>
    <p:sldLayoutId id="2147483883" r:id="rId3"/>
    <p:sldLayoutId id="2147483885" r:id="rId4"/>
    <p:sldLayoutId id="2147483886" r:id="rId5"/>
  </p:sldLayoutIdLst>
  <p:hf hdr="0" dt="0"/>
  <p:txStyles>
    <p:titleStyle>
      <a:lvl1pPr algn="ctr" defTabSz="913944" rtl="0" eaLnBrk="1" latinLnBrk="0" hangingPunct="1">
        <a:lnSpc>
          <a:spcPct val="90000"/>
        </a:lnSpc>
        <a:spcBef>
          <a:spcPct val="0"/>
        </a:spcBef>
        <a:buNone/>
        <a:defRPr sz="3299" b="0" i="0" kern="1200">
          <a:solidFill>
            <a:schemeClr val="tx2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39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456972" indent="0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913944" indent="0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370914" indent="0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1827886" indent="0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3344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8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2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8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2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4nYeD482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3">
            <a:extLst>
              <a:ext uri="{FF2B5EF4-FFF2-40B4-BE49-F238E27FC236}">
                <a16:creationId xmlns:a16="http://schemas.microsoft.com/office/drawing/2014/main" id="{9FEBB065-0B74-9F44-AB9A-B677F0A2E9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30113" cy="7192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8604C-EA60-1A43-AF59-D31ECDA95C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072" y="313409"/>
            <a:ext cx="762345" cy="7629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8A9370-D386-AA49-9247-C13A9172264E}"/>
              </a:ext>
            </a:extLst>
          </p:cNvPr>
          <p:cNvSpPr txBox="1"/>
          <p:nvPr/>
        </p:nvSpPr>
        <p:spPr>
          <a:xfrm>
            <a:off x="541954" y="2109805"/>
            <a:ext cx="3081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-300" dirty="0">
                <a:solidFill>
                  <a:schemeClr val="bg1"/>
                </a:solidFill>
                <a:latin typeface="Montserrat ExtraBold" pitchFamily="2" charset="77"/>
                <a:cs typeface="Poppins SemiBold" panose="00000700000000000000" pitchFamily="2" charset="0"/>
              </a:rPr>
              <a:t>tmwi</a:t>
            </a:r>
            <a:r>
              <a:rPr lang="en-GB" sz="8000" dirty="0">
                <a:solidFill>
                  <a:srgbClr val="7030A0"/>
                </a:solidFill>
                <a:latin typeface="Montserrat" pitchFamily="2" charset="77"/>
                <a:cs typeface="Rubik" pitchFamily="2" charset="-79"/>
              </a:rPr>
              <a:t>.</a:t>
            </a:r>
            <a:endParaRPr lang="en-US" sz="8000" b="1" spc="-300" dirty="0">
              <a:solidFill>
                <a:srgbClr val="7030A0"/>
              </a:solidFill>
              <a:latin typeface="Montserrat" pitchFamily="2" charset="77"/>
              <a:cs typeface="Poppins SemiBold" panose="000007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ED900F-66B4-AA40-9709-CC75B9CE09FE}"/>
              </a:ext>
            </a:extLst>
          </p:cNvPr>
          <p:cNvCxnSpPr>
            <a:cxnSpLocks/>
          </p:cNvCxnSpPr>
          <p:nvPr/>
        </p:nvCxnSpPr>
        <p:spPr>
          <a:xfrm>
            <a:off x="1361872" y="537977"/>
            <a:ext cx="217733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9ACA762-DDD6-9144-9CE7-C0FF09107876}"/>
              </a:ext>
            </a:extLst>
          </p:cNvPr>
          <p:cNvSpPr txBox="1"/>
          <p:nvPr/>
        </p:nvSpPr>
        <p:spPr>
          <a:xfrm>
            <a:off x="623132" y="365752"/>
            <a:ext cx="6543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2021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D5F709-8EAD-BE49-8AE6-9403D01AA5A9}"/>
              </a:ext>
            </a:extLst>
          </p:cNvPr>
          <p:cNvSpPr/>
          <p:nvPr/>
        </p:nvSpPr>
        <p:spPr>
          <a:xfrm>
            <a:off x="596540" y="4205491"/>
            <a:ext cx="7596548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150"/>
              </a:lnSpc>
            </a:pPr>
            <a:r>
              <a:rPr lang="en-GB" sz="1500" dirty="0" err="1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tmwi.co.uk</a:t>
            </a:r>
            <a:r>
              <a:rPr lang="en-GB" sz="15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   </a:t>
            </a:r>
            <a:r>
              <a:rPr lang="en-GB" sz="14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|   </a:t>
            </a:r>
            <a:r>
              <a:rPr lang="en-GB" sz="1500" dirty="0" err="1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hello@tmwi.co.uk</a:t>
            </a:r>
            <a:r>
              <a:rPr lang="en-GB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  </a:t>
            </a:r>
            <a:r>
              <a:rPr lang="en-GB" sz="16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|  </a:t>
            </a:r>
            <a:r>
              <a:rPr lang="en-GB" sz="15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01789 404 180</a:t>
            </a:r>
            <a:br>
              <a:rPr lang="en-GB" sz="14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</a:br>
            <a:r>
              <a:rPr lang="en-GB" sz="10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PRIVATE &amp; CONFIDENTIAL. </a:t>
            </a:r>
            <a:r>
              <a:rPr lang="en-US" sz="10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NO UNAUTHORISED REPRODUCTION</a:t>
            </a:r>
            <a:r>
              <a:rPr lang="en-GB" sz="1000" dirty="0">
                <a:solidFill>
                  <a:schemeClr val="bg1"/>
                </a:solidFill>
                <a:latin typeface="Montserrat" pitchFamily="2" charset="77"/>
                <a:cs typeface="Rubik" pitchFamily="2" charset="-79"/>
              </a:rPr>
              <a:t>. </a:t>
            </a:r>
            <a:endParaRPr lang="en-US" sz="1000" dirty="0">
              <a:solidFill>
                <a:schemeClr val="bg1"/>
              </a:solidFill>
              <a:latin typeface="Montserrat" pitchFamily="2" charset="77"/>
              <a:ea typeface="Roboto Light" panose="02000000000000000000" pitchFamily="2" charset="0"/>
              <a:cs typeface="Rubik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5D009C-2003-664A-A0C2-5BFAFA83B337}"/>
              </a:ext>
            </a:extLst>
          </p:cNvPr>
          <p:cNvSpPr txBox="1"/>
          <p:nvPr/>
        </p:nvSpPr>
        <p:spPr>
          <a:xfrm>
            <a:off x="603166" y="3282806"/>
            <a:ext cx="8157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GB" sz="2400" dirty="0">
                <a:solidFill>
                  <a:srgbClr val="FFFFFF">
                    <a:lumMod val="95000"/>
                  </a:srgbClr>
                </a:solidFill>
                <a:latin typeface="Montserrat Light" pitchFamily="2" charset="77"/>
                <a:cs typeface="Rubik" pitchFamily="2" charset="-79"/>
              </a:rPr>
              <a:t>Raja Workplace European Agency Awards</a:t>
            </a:r>
          </a:p>
        </p:txBody>
      </p:sp>
    </p:spTree>
    <p:extLst>
      <p:ext uri="{BB962C8B-B14F-4D97-AF65-F5344CB8AC3E}">
        <p14:creationId xmlns:p14="http://schemas.microsoft.com/office/powerpoint/2010/main" val="284427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4914-B32A-48B3-B694-3D372147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HEADLINE RESULTS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B7EECD-68EC-4ABB-A894-0AFDA1DC792F}"/>
              </a:ext>
            </a:extLst>
          </p:cNvPr>
          <p:cNvSpPr/>
          <p:nvPr/>
        </p:nvSpPr>
        <p:spPr>
          <a:xfrm>
            <a:off x="1136109" y="1182030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29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Pieces of coverage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CF8551-536C-4B85-8D72-93C8BD02765B}"/>
              </a:ext>
            </a:extLst>
          </p:cNvPr>
          <p:cNvSpPr/>
          <p:nvPr/>
        </p:nvSpPr>
        <p:spPr>
          <a:xfrm>
            <a:off x="1136109" y="3988277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18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Links from coverage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1C6BDA-9990-4CDB-AAE0-C2C5C2132347}"/>
              </a:ext>
            </a:extLst>
          </p:cNvPr>
          <p:cNvSpPr/>
          <p:nvPr/>
        </p:nvSpPr>
        <p:spPr>
          <a:xfrm>
            <a:off x="4544665" y="1182030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313M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Online readership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FE139F-FAD0-4AAC-A1CF-48E5B91715F7}"/>
              </a:ext>
            </a:extLst>
          </p:cNvPr>
          <p:cNvSpPr/>
          <p:nvPr/>
        </p:nvSpPr>
        <p:spPr>
          <a:xfrm>
            <a:off x="4544665" y="3988277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39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Average domain authority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5728C4-0178-4E7B-B268-E690E78B04F4}"/>
              </a:ext>
            </a:extLst>
          </p:cNvPr>
          <p:cNvSpPr/>
          <p:nvPr/>
        </p:nvSpPr>
        <p:spPr>
          <a:xfrm>
            <a:off x="7953221" y="1182030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393K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Est. coverage views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084178-2A77-408F-A29B-5EE8B9E1ADC9}"/>
              </a:ext>
            </a:extLst>
          </p:cNvPr>
          <p:cNvSpPr/>
          <p:nvPr/>
        </p:nvSpPr>
        <p:spPr>
          <a:xfrm>
            <a:off x="7953221" y="3988277"/>
            <a:ext cx="2689636" cy="2609386"/>
          </a:xfrm>
          <a:prstGeom prst="ellipse">
            <a:avLst/>
          </a:prstGeom>
          <a:solidFill>
            <a:srgbClr val="873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/>
            <a:r>
              <a:rPr lang="en-US" sz="4800" b="1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720</a:t>
            </a:r>
          </a:p>
          <a:p>
            <a:pPr lvl="0" algn="ctr"/>
            <a:r>
              <a:rPr lang="en-US" sz="2000" i="1" dirty="0">
                <a:solidFill>
                  <a:prstClr val="white"/>
                </a:solidFill>
                <a:latin typeface="Montserrat" panose="00000500000000000000" pitchFamily="2" charset="0"/>
                <a:ea typeface="Museo 900" charset="0"/>
                <a:cs typeface="Museo 900" charset="0"/>
              </a:rPr>
              <a:t>Total domain authority</a:t>
            </a:r>
          </a:p>
        </p:txBody>
      </p:sp>
    </p:spTree>
    <p:extLst>
      <p:ext uri="{BB962C8B-B14F-4D97-AF65-F5344CB8AC3E}">
        <p14:creationId xmlns:p14="http://schemas.microsoft.com/office/powerpoint/2010/main" val="151885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729F-7BE0-4DA1-B245-52A24B2B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179DC-76A3-4BD6-8A02-5C37E4A97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37" y="1131054"/>
            <a:ext cx="8188712" cy="4595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86884-46ED-410A-84F8-573CB590E7A6}"/>
              </a:ext>
            </a:extLst>
          </p:cNvPr>
          <p:cNvSpPr txBox="1"/>
          <p:nvPr/>
        </p:nvSpPr>
        <p:spPr>
          <a:xfrm>
            <a:off x="3707780" y="6160568"/>
            <a:ext cx="6122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https://www.youtube.com/watch?v=jP4nYeD482A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18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DC1E1-10FC-41D8-B66C-B0246620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52" y="1426267"/>
            <a:ext cx="3659293" cy="4754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69CF7-10B1-4A65-A94A-749643F3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 CLIPPINGS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79BE8-4C47-41F7-B47B-3D61CA53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913" y="412595"/>
            <a:ext cx="3859087" cy="6203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6E723-3085-4ABF-BA9A-B032A8DA1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000"/>
          <a:stretch/>
        </p:blipFill>
        <p:spPr>
          <a:xfrm>
            <a:off x="254344" y="512766"/>
            <a:ext cx="3415828" cy="4546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4646A-7BE7-4F7A-AB3B-8733A093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066" y="4574619"/>
            <a:ext cx="2717181" cy="21635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ABEF22-43EA-4DFA-B372-F28749EB97B8}"/>
              </a:ext>
            </a:extLst>
          </p:cNvPr>
          <p:cNvGrpSpPr/>
          <p:nvPr/>
        </p:nvGrpSpPr>
        <p:grpSpPr>
          <a:xfrm>
            <a:off x="4848247" y="918262"/>
            <a:ext cx="2495505" cy="598376"/>
            <a:chOff x="13170610" y="1348001"/>
            <a:chExt cx="10497971" cy="2286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2AF0A9-61CF-45DB-82F1-49CDCACD81A4}"/>
                </a:ext>
              </a:extLst>
            </p:cNvPr>
            <p:cNvSpPr/>
            <p:nvPr/>
          </p:nvSpPr>
          <p:spPr>
            <a:xfrm>
              <a:off x="13170610" y="1348001"/>
              <a:ext cx="10497971" cy="228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The Independent Logo | evolution history and meaning">
              <a:extLst>
                <a:ext uri="{FF2B5EF4-FFF2-40B4-BE49-F238E27FC236}">
                  <a16:creationId xmlns:a16="http://schemas.microsoft.com/office/drawing/2014/main" id="{CEF67FAD-1DC5-4A2D-85BA-55F87500D7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5" t="34452" r="4877" b="35541"/>
            <a:stretch/>
          </p:blipFill>
          <p:spPr bwMode="auto">
            <a:xfrm>
              <a:off x="13237996" y="1522813"/>
              <a:ext cx="10363200" cy="193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852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C5DF-723E-4908-BE8B-FBE3BAB9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 SPECIALISTS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FC4BA-654A-4711-9A47-53584FD77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80"/>
          <a:stretch/>
        </p:blipFill>
        <p:spPr>
          <a:xfrm>
            <a:off x="348916" y="1162610"/>
            <a:ext cx="3416302" cy="4532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CB5CE-73FB-4F66-85B8-DDD28472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7" r="36391" b="88453"/>
          <a:stretch/>
        </p:blipFill>
        <p:spPr>
          <a:xfrm>
            <a:off x="3907662" y="1162610"/>
            <a:ext cx="3328460" cy="5599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61AA9-616C-4CF8-A8EB-66CC94BE0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861" y="1416297"/>
            <a:ext cx="4442139" cy="52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57AF54-56A4-4C6A-8B79-C0706EA52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181350" y="918262"/>
            <a:ext cx="3846479" cy="41830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65AD76-FD24-432F-A870-C649CA20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WIDER ONLINE COVERAGE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5FA94-CFB4-4366-A3C3-900678ED6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7" r="21986" b="65293"/>
          <a:stretch/>
        </p:blipFill>
        <p:spPr>
          <a:xfrm>
            <a:off x="8820261" y="1691417"/>
            <a:ext cx="3357091" cy="5166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4D3CC-5CD4-4F9A-9E95-58C500B3D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84" y="918262"/>
            <a:ext cx="2870079" cy="4183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FF4F6-4037-47FA-B96F-5B8E15C93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1991"/>
          <a:stretch/>
        </p:blipFill>
        <p:spPr>
          <a:xfrm>
            <a:off x="2460502" y="2720898"/>
            <a:ext cx="3026869" cy="39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4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956B-1F32-4A1F-9ADA-8450943E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INFLUENCER &amp; PARENTING BLOGGER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216A0-4573-48F1-8C23-668D6C6FA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49" y="1214803"/>
            <a:ext cx="3863965" cy="547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4305D-1DB0-4C56-8905-FD92FCFC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1"/>
          <a:stretch/>
        </p:blipFill>
        <p:spPr>
          <a:xfrm>
            <a:off x="5973320" y="1322154"/>
            <a:ext cx="3863965" cy="52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EA74-C85D-466E-B7A1-307F8140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INFLUENCER &amp; PARENTING BLOGGER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239FB-2753-4E4C-B0C8-F678CAC1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20" y="918262"/>
            <a:ext cx="3799647" cy="5568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7C4BF-9C9C-40EF-80CA-5F60D90C3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99"/>
          <a:stretch/>
        </p:blipFill>
        <p:spPr>
          <a:xfrm>
            <a:off x="6214466" y="1092565"/>
            <a:ext cx="3621235" cy="55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07986"/>
      </p:ext>
    </p:extLst>
  </p:cSld>
  <p:clrMapOvr>
    <a:masterClrMapping/>
  </p:clrMapOvr>
</p:sld>
</file>

<file path=ppt/theme/theme1.xml><?xml version="1.0" encoding="utf-8"?>
<a:theme xmlns:a="http://schemas.openxmlformats.org/drawingml/2006/main" name="tmwi Slide Master">
  <a:themeElements>
    <a:clrScheme name="Custom 3">
      <a:dk1>
        <a:srgbClr val="4C4E4D"/>
      </a:dk1>
      <a:lt1>
        <a:srgbClr val="FFFFFF"/>
      </a:lt1>
      <a:dk2>
        <a:srgbClr val="8840A7"/>
      </a:dk2>
      <a:lt2>
        <a:srgbClr val="FFFFFF"/>
      </a:lt2>
      <a:accent1>
        <a:srgbClr val="8840A7"/>
      </a:accent1>
      <a:accent2>
        <a:srgbClr val="7C8185"/>
      </a:accent2>
      <a:accent3>
        <a:srgbClr val="5A2580"/>
      </a:accent3>
      <a:accent4>
        <a:srgbClr val="7C8185"/>
      </a:accent4>
      <a:accent5>
        <a:srgbClr val="8840A7"/>
      </a:accent5>
      <a:accent6>
        <a:srgbClr val="7C8185"/>
      </a:accent6>
      <a:hlink>
        <a:srgbClr val="8840A7"/>
      </a:hlink>
      <a:folHlink>
        <a:srgbClr val="8840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15268</TotalTime>
  <Words>93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Montserrat</vt:lpstr>
      <vt:lpstr>Montserrat ExtraBold</vt:lpstr>
      <vt:lpstr>Montserrat Light</vt:lpstr>
      <vt:lpstr>tmwi Slide Master</vt:lpstr>
      <vt:lpstr>PowerPoint Presentation</vt:lpstr>
      <vt:lpstr>HEADLINE RESULTS</vt:lpstr>
      <vt:lpstr>VIDEO CONTENT</vt:lpstr>
      <vt:lpstr>PRESS CLIPPINGS</vt:lpstr>
      <vt:lpstr>EDUCATION SPECIALISTS COVERAGE</vt:lpstr>
      <vt:lpstr>WIDER ONLINE COVERAGE</vt:lpstr>
      <vt:lpstr>INFLUENCER &amp; PARENTING BLOGGER CONTENT</vt:lpstr>
      <vt:lpstr>INFLUENCER &amp; PARENTING BLOGGER CONTENT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</dc:creator>
  <cp:lastModifiedBy>Emily Wassell</cp:lastModifiedBy>
  <cp:revision>394</cp:revision>
  <dcterms:created xsi:type="dcterms:W3CDTF">2021-04-09T14:57:36Z</dcterms:created>
  <dcterms:modified xsi:type="dcterms:W3CDTF">2021-07-26T09:51:42Z</dcterms:modified>
</cp:coreProperties>
</file>