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3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15542" r:id="rId2"/>
    <p:sldId id="15787" r:id="rId3"/>
    <p:sldId id="15783" r:id="rId4"/>
    <p:sldId id="15784" r:id="rId5"/>
    <p:sldId id="15785" r:id="rId6"/>
    <p:sldId id="15786" r:id="rId7"/>
    <p:sldId id="15782" r:id="rId8"/>
    <p:sldId id="15775" r:id="rId9"/>
    <p:sldId id="15777" r:id="rId10"/>
    <p:sldId id="15776" r:id="rId11"/>
    <p:sldId id="15789" r:id="rId12"/>
    <p:sldId id="15790" r:id="rId13"/>
    <p:sldId id="15791" r:id="rId14"/>
    <p:sldId id="15792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CCED9"/>
    <a:srgbClr val="7030A0"/>
    <a:srgbClr val="0E76A8"/>
    <a:srgbClr val="1DA1F2"/>
    <a:srgbClr val="4267B2"/>
    <a:srgbClr val="5A2681"/>
    <a:srgbClr val="2523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398" autoAdjust="0"/>
    <p:restoredTop sz="80025" autoAdjust="0"/>
  </p:normalViewPr>
  <p:slideViewPr>
    <p:cSldViewPr snapToGrid="0">
      <p:cViewPr varScale="1">
        <p:scale>
          <a:sx n="69" d="100"/>
          <a:sy n="69" d="100"/>
        </p:scale>
        <p:origin x="1579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AppData\Local\Microsoft\Windows\INetCache\Content.Outlook\DD04IT1A\Nescafe%20Audience%20profile%20-%20Raw%20data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AppData\Local\Microsoft\Windows\INetCache\Content.Outlook\DD04IT1A\Nescafe%20Audience%20profile%20-%20Raw%20data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ocuments\Nestle\Nescafe\Monthly%20Reports\2021\Nescaf&#233;%20Monthly%20SEO%20Report%20-%20May%202021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/>
              <a:t>Gender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rgbClr val="7030A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047-44AF-9E5C-04B08609E857}"/>
              </c:ext>
            </c:extLst>
          </c:dPt>
          <c:dPt>
            <c:idx val="1"/>
            <c:bubble3D val="0"/>
            <c:spPr>
              <a:solidFill>
                <a:srgbClr val="CC66F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047-44AF-9E5C-04B08609E857}"/>
              </c:ext>
            </c:extLst>
          </c:dPt>
          <c:dLbls>
            <c:dLbl>
              <c:idx val="0"/>
              <c:layout>
                <c:manualLayout>
                  <c:x val="7.2222222222222215E-2"/>
                  <c:y val="-2.77777777777777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047-44AF-9E5C-04B08609E857}"/>
                </c:ext>
              </c:extLst>
            </c:dLbl>
            <c:dLbl>
              <c:idx val="1"/>
              <c:layout>
                <c:manualLayout>
                  <c:x val="-6.6666666666666666E-2"/>
                  <c:y val="-2.77777777777778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047-44AF-9E5C-04B08609E85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'[Nescafe Audience profile - Raw data.xlsx]Demographics'!$J$8:$J$9</c:f>
              <c:strCache>
                <c:ptCount val="2"/>
                <c:pt idx="0">
                  <c:v>Female</c:v>
                </c:pt>
                <c:pt idx="1">
                  <c:v>Male </c:v>
                </c:pt>
              </c:strCache>
            </c:strRef>
          </c:cat>
          <c:val>
            <c:numRef>
              <c:f>'[Nescafe Audience profile - Raw data.xlsx]Demographics'!$K$8:$K$9</c:f>
              <c:numCache>
                <c:formatCode>0%</c:formatCode>
                <c:ptCount val="2"/>
                <c:pt idx="0">
                  <c:v>0.57999999999999996</c:v>
                </c:pt>
                <c:pt idx="1">
                  <c:v>0.42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047-44AF-9E5C-04B08609E85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/>
              <a:t>Age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7030A0"/>
            </a:solidFill>
            <a:ln>
              <a:noFill/>
            </a:ln>
            <a:effectLst/>
          </c:spPr>
          <c:invertIfNegative val="0"/>
          <c:cat>
            <c:strRef>
              <c:f>'[Nescafe Audience profile - Raw data.xlsx]Demographics'!$J$8:$J$13</c:f>
              <c:strCache>
                <c:ptCount val="6"/>
                <c:pt idx="0">
                  <c:v>18-24</c:v>
                </c:pt>
                <c:pt idx="1">
                  <c:v>25-34</c:v>
                </c:pt>
                <c:pt idx="2">
                  <c:v>35-44</c:v>
                </c:pt>
                <c:pt idx="3">
                  <c:v>45-54</c:v>
                </c:pt>
                <c:pt idx="4">
                  <c:v>55-64</c:v>
                </c:pt>
                <c:pt idx="5">
                  <c:v>65+</c:v>
                </c:pt>
              </c:strCache>
            </c:strRef>
          </c:cat>
          <c:val>
            <c:numRef>
              <c:f>'[Nescafe Audience profile - Raw data.xlsx]Demographics'!$K$8:$K$13</c:f>
              <c:numCache>
                <c:formatCode>0%</c:formatCode>
                <c:ptCount val="6"/>
                <c:pt idx="0">
                  <c:v>8.7220571133221347E-2</c:v>
                </c:pt>
                <c:pt idx="1">
                  <c:v>0.32559364656534834</c:v>
                </c:pt>
                <c:pt idx="2">
                  <c:v>0.18433111016132078</c:v>
                </c:pt>
                <c:pt idx="3">
                  <c:v>0.15577444909399943</c:v>
                </c:pt>
                <c:pt idx="4">
                  <c:v>0.12377866351247925</c:v>
                </c:pt>
                <c:pt idx="5">
                  <c:v>0.12330155953363087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247-4502-986D-456CD586E4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510517096"/>
        <c:axId val="510517424"/>
      </c:barChart>
      <c:catAx>
        <c:axId val="5105170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0517424"/>
        <c:crosses val="autoZero"/>
        <c:auto val="1"/>
        <c:lblAlgn val="ctr"/>
        <c:lblOffset val="100"/>
        <c:noMultiLvlLbl val="0"/>
      </c:catAx>
      <c:valAx>
        <c:axId val="51051742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05170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/>
              <a:t>Organic Sessions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[Book1]Sheet1!$C$3</c:f>
              <c:strCache>
                <c:ptCount val="1"/>
                <c:pt idx="0">
                  <c:v>2020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[Book1]Sheet1!$B$4:$B$9</c:f>
              <c:strCache>
                <c:ptCount val="6"/>
                <c:pt idx="0">
                  <c:v>Jan</c:v>
                </c:pt>
                <c:pt idx="1">
                  <c:v>Feb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</c:strCache>
            </c:strRef>
          </c:cat>
          <c:val>
            <c:numRef>
              <c:f>[Book1]Sheet1!$C$4:$C$9</c:f>
              <c:numCache>
                <c:formatCode>#,##0_);\(#,##0\)</c:formatCode>
                <c:ptCount val="6"/>
                <c:pt idx="0">
                  <c:v>10819</c:v>
                </c:pt>
                <c:pt idx="1">
                  <c:v>10362</c:v>
                </c:pt>
                <c:pt idx="2">
                  <c:v>14387</c:v>
                </c:pt>
                <c:pt idx="3">
                  <c:v>20503</c:v>
                </c:pt>
                <c:pt idx="4">
                  <c:v>19447</c:v>
                </c:pt>
                <c:pt idx="5">
                  <c:v>15797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AFD-433E-B403-E0BC9B0FC96C}"/>
            </c:ext>
          </c:extLst>
        </c:ser>
        <c:ser>
          <c:idx val="1"/>
          <c:order val="1"/>
          <c:tx>
            <c:strRef>
              <c:f>[Book1]Sheet1!$D$3</c:f>
              <c:strCache>
                <c:ptCount val="1"/>
                <c:pt idx="0">
                  <c:v>2021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[Book1]Sheet1!$B$4:$B$9</c:f>
              <c:strCache>
                <c:ptCount val="6"/>
                <c:pt idx="0">
                  <c:v>Jan</c:v>
                </c:pt>
                <c:pt idx="1">
                  <c:v>Feb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</c:strCache>
            </c:strRef>
          </c:cat>
          <c:val>
            <c:numRef>
              <c:f>[Book1]Sheet1!$D$4:$D$9</c:f>
              <c:numCache>
                <c:formatCode>#,##0_);\(#,##0\)</c:formatCode>
                <c:ptCount val="6"/>
                <c:pt idx="0">
                  <c:v>22796</c:v>
                </c:pt>
                <c:pt idx="1">
                  <c:v>26184</c:v>
                </c:pt>
                <c:pt idx="2">
                  <c:v>26181</c:v>
                </c:pt>
                <c:pt idx="3">
                  <c:v>20189</c:v>
                </c:pt>
                <c:pt idx="4">
                  <c:v>20403</c:v>
                </c:pt>
                <c:pt idx="5" formatCode="#,##0">
                  <c:v>18332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AFD-433E-B403-E0BC9B0FC9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22475712"/>
        <c:axId val="322474400"/>
      </c:lineChart>
      <c:catAx>
        <c:axId val="3224757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2474400"/>
        <c:crosses val="autoZero"/>
        <c:auto val="1"/>
        <c:lblAlgn val="ctr"/>
        <c:lblOffset val="100"/>
        <c:noMultiLvlLbl val="0"/>
      </c:catAx>
      <c:valAx>
        <c:axId val="3224744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_);\(#,##0\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24757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1"/>
          <c:order val="1"/>
          <c:tx>
            <c:strRef>
              <c:f>'[Nescafé Monthly SEO Report - May 2021.xlsx]SEO Report'!$B$172:$C$172</c:f>
              <c:strCache>
                <c:ptCount val="2"/>
                <c:pt idx="0">
                  <c:v>Search Visibility 2021</c:v>
                </c:pt>
              </c:strCache>
            </c:strRef>
          </c:tx>
          <c:spPr>
            <a:solidFill>
              <a:srgbClr val="9E00D6"/>
            </a:solidFill>
            <a:ln>
              <a:noFill/>
            </a:ln>
            <a:effectLst/>
          </c:spPr>
          <c:invertIfNegative val="0"/>
          <c:cat>
            <c:strRef>
              <c:f>'[Nescafé Monthly SEO Report - May 2021.xlsx]SEO Report'!$D$170:$O$170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'[Nescafé Monthly SEO Report - May 2021.xlsx]SEO Report'!$D$172:$O$172</c:f>
              <c:numCache>
                <c:formatCode>General</c:formatCode>
                <c:ptCount val="12"/>
                <c:pt idx="0">
                  <c:v>1992</c:v>
                </c:pt>
                <c:pt idx="1">
                  <c:v>2155</c:v>
                </c:pt>
                <c:pt idx="2">
                  <c:v>2162</c:v>
                </c:pt>
                <c:pt idx="3">
                  <c:v>2352</c:v>
                </c:pt>
                <c:pt idx="4">
                  <c:v>2550</c:v>
                </c:pt>
                <c:pt idx="5">
                  <c:v>2707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B5F-4997-87C4-D74604A4D46F}"/>
            </c:ext>
          </c:extLst>
        </c:ser>
        <c:ser>
          <c:idx val="3"/>
          <c:order val="3"/>
          <c:tx>
            <c:strRef>
              <c:f>'[Nescafé Monthly SEO Report - May 2021.xlsx]SEO Report'!$B$174:$C$174</c:f>
              <c:strCache>
                <c:ptCount val="2"/>
                <c:pt idx="0">
                  <c:v>Search Visibility 2020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val>
            <c:numRef>
              <c:f>'[Nescafé Monthly SEO Report - May 2021.xlsx]SEO Report'!$D$174:$O$174</c:f>
              <c:numCache>
                <c:formatCode>General</c:formatCode>
                <c:ptCount val="12"/>
                <c:pt idx="0" formatCode="#,##0">
                  <c:v>986</c:v>
                </c:pt>
                <c:pt idx="1">
                  <c:v>968</c:v>
                </c:pt>
                <c:pt idx="2">
                  <c:v>983</c:v>
                </c:pt>
                <c:pt idx="3">
                  <c:v>970</c:v>
                </c:pt>
                <c:pt idx="4">
                  <c:v>1065</c:v>
                </c:pt>
                <c:pt idx="5">
                  <c:v>1050</c:v>
                </c:pt>
                <c:pt idx="6">
                  <c:v>1043</c:v>
                </c:pt>
                <c:pt idx="7">
                  <c:v>1092</c:v>
                </c:pt>
                <c:pt idx="8">
                  <c:v>1228</c:v>
                </c:pt>
                <c:pt idx="9">
                  <c:v>1479</c:v>
                </c:pt>
                <c:pt idx="10">
                  <c:v>1693</c:v>
                </c:pt>
                <c:pt idx="11">
                  <c:v>1782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B5F-4997-87C4-D74604A4D4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396932392"/>
        <c:axId val="396932720"/>
      </c:barChart>
      <c:lineChart>
        <c:grouping val="standard"/>
        <c:varyColors val="0"/>
        <c:ser>
          <c:idx val="0"/>
          <c:order val="0"/>
          <c:tx>
            <c:strRef>
              <c:f>'[Nescafé Monthly SEO Report - May 2021.xlsx]SEO Report'!$B$171:$C$171</c:f>
              <c:strCache>
                <c:ptCount val="2"/>
                <c:pt idx="0">
                  <c:v>Position 1-3 2021</c:v>
                </c:pt>
              </c:strCache>
            </c:strRef>
          </c:tx>
          <c:spPr>
            <a:ln w="28575" cap="rnd">
              <a:solidFill>
                <a:srgbClr val="7030A0"/>
              </a:solidFill>
              <a:round/>
            </a:ln>
            <a:effectLst/>
          </c:spPr>
          <c:marker>
            <c:symbol val="circle"/>
            <c:size val="8"/>
            <c:spPr>
              <a:solidFill>
                <a:srgbClr val="7030A0"/>
              </a:solidFill>
              <a:ln w="9525">
                <a:solidFill>
                  <a:srgbClr val="7030A0"/>
                </a:solidFill>
              </a:ln>
              <a:effectLst/>
            </c:spPr>
          </c:marker>
          <c:cat>
            <c:strRef>
              <c:f>'[Nescafé Monthly SEO Report - May 2021.xlsx]SEO Report'!$D$170:$O$170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'[Nescafé Monthly SEO Report - May 2021.xlsx]SEO Report'!$D$171:$O$171</c:f>
              <c:numCache>
                <c:formatCode>General</c:formatCode>
                <c:ptCount val="12"/>
                <c:pt idx="0">
                  <c:v>291</c:v>
                </c:pt>
                <c:pt idx="1">
                  <c:v>313</c:v>
                </c:pt>
                <c:pt idx="2">
                  <c:v>309</c:v>
                </c:pt>
                <c:pt idx="3">
                  <c:v>314</c:v>
                </c:pt>
                <c:pt idx="4">
                  <c:v>347</c:v>
                </c:pt>
                <c:pt idx="5">
                  <c:v>407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B5F-4997-87C4-D74604A4D46F}"/>
            </c:ext>
          </c:extLst>
        </c:ser>
        <c:ser>
          <c:idx val="2"/>
          <c:order val="2"/>
          <c:tx>
            <c:strRef>
              <c:f>'[Nescafé Monthly SEO Report - May 2021.xlsx]SEO Report'!$B$173:$C$173</c:f>
              <c:strCache>
                <c:ptCount val="2"/>
                <c:pt idx="0">
                  <c:v>Position 1-3 2020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val>
            <c:numRef>
              <c:f>'[Nescafé Monthly SEO Report - May 2021.xlsx]SEO Report'!$D$173:$O$173</c:f>
              <c:numCache>
                <c:formatCode>General</c:formatCode>
                <c:ptCount val="12"/>
                <c:pt idx="0" formatCode="#,##0">
                  <c:v>164</c:v>
                </c:pt>
                <c:pt idx="1">
                  <c:v>211</c:v>
                </c:pt>
                <c:pt idx="2">
                  <c:v>224</c:v>
                </c:pt>
                <c:pt idx="3">
                  <c:v>243</c:v>
                </c:pt>
                <c:pt idx="4">
                  <c:v>263</c:v>
                </c:pt>
                <c:pt idx="5">
                  <c:v>252</c:v>
                </c:pt>
                <c:pt idx="6">
                  <c:v>239</c:v>
                </c:pt>
                <c:pt idx="7">
                  <c:v>228</c:v>
                </c:pt>
                <c:pt idx="8">
                  <c:v>232</c:v>
                </c:pt>
                <c:pt idx="9">
                  <c:v>269</c:v>
                </c:pt>
                <c:pt idx="10">
                  <c:v>278</c:v>
                </c:pt>
                <c:pt idx="11">
                  <c:v>281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6B5F-4997-87C4-D74604A4D4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60262992"/>
        <c:axId val="560265616"/>
      </c:lineChart>
      <c:catAx>
        <c:axId val="3969323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6932720"/>
        <c:crosses val="autoZero"/>
        <c:auto val="1"/>
        <c:lblAlgn val="ctr"/>
        <c:lblOffset val="100"/>
        <c:noMultiLvlLbl val="0"/>
      </c:catAx>
      <c:valAx>
        <c:axId val="3969327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6932392"/>
        <c:crosses val="autoZero"/>
        <c:crossBetween val="between"/>
      </c:valAx>
      <c:valAx>
        <c:axId val="560265616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0262992"/>
        <c:crosses val="max"/>
        <c:crossBetween val="between"/>
      </c:valAx>
      <c:catAx>
        <c:axId val="56026299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56026561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Montserrat" pitchFamily="2" charset="77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Montserrat" pitchFamily="2" charset="77"/>
              </a:defRPr>
            </a:lvl1pPr>
          </a:lstStyle>
          <a:p>
            <a:fld id="{4FCC6F08-F02F-4112-825E-05337C985888}" type="datetimeFigureOut">
              <a:rPr lang="en-GB" smtClean="0"/>
              <a:pPr/>
              <a:t>22/07/2021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Montserrat" pitchFamily="2" charset="77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Montserrat" pitchFamily="2" charset="77"/>
              </a:defRPr>
            </a:lvl1pPr>
          </a:lstStyle>
          <a:p>
            <a:fld id="{FF8D41BE-CA40-4BC1-BE9A-DBBA67282E1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614591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Montserrat" pitchFamily="2" charset="77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Montserrat" pitchFamily="2" charset="77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Montserrat" pitchFamily="2" charset="77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Montserrat" pitchFamily="2" charset="77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Montserrat" pitchFamily="2" charset="77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8D41BE-CA40-4BC1-BE9A-DBBA67282E19}" type="slidenum">
              <a:rPr lang="en-GB" smtClean="0"/>
              <a:pPr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477247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Comparing the first six months of the year to the first 6 months of 2020, we can see a 47% YoY increase in organic sessions and a 34% YoY increase in the number of new users – the number of new users shows that more people are finding the site, which is what we wanted with our work on the ASIM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We have seen a slight dip from May – June, both years, but this is seasonal and picks back up again in July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We saw a big increases in brand search – so terms such as ‘</a:t>
            </a:r>
            <a:r>
              <a:rPr lang="en-GB" dirty="0" err="1"/>
              <a:t>nescafe</a:t>
            </a:r>
            <a:r>
              <a:rPr lang="en-GB" dirty="0"/>
              <a:t>’ and ‘</a:t>
            </a:r>
            <a:r>
              <a:rPr lang="en-GB" dirty="0" err="1"/>
              <a:t>nescafe</a:t>
            </a:r>
            <a:r>
              <a:rPr lang="en-GB" dirty="0"/>
              <a:t> coffee’, but also branded product names and category names ‘</a:t>
            </a:r>
            <a:r>
              <a:rPr lang="en-GB" dirty="0" err="1"/>
              <a:t>nescafe</a:t>
            </a:r>
            <a:r>
              <a:rPr lang="en-GB" dirty="0"/>
              <a:t> original’, and ‘</a:t>
            </a:r>
            <a:r>
              <a:rPr lang="en-GB" dirty="0" err="1"/>
              <a:t>nescafe</a:t>
            </a:r>
            <a:r>
              <a:rPr lang="en-GB" dirty="0"/>
              <a:t> gold’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If we look at last year, where the UK was in lockdown until end of June and we saw a big uptake in traffic, it’s great to see this traffic hasn’t been lost with the return to ‘normal life’ this year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8D41BE-CA40-4BC1-BE9A-DBBA67282E19}" type="slidenum">
              <a:rPr lang="en-GB" smtClean="0"/>
              <a:pPr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479609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This shows overall keyword rankings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Looking at the first 6 months of this year, compared to last, we can see a 46% YoY increase in keywords ranking in positions 1-3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And a 131% YoY increase in overall search visibility, which is just fantastic growth   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It’s great to see that the website benefitted from both algorithm updates that we saw in June – first the June Core Algorithm Update at the start of the month and then the Page Experience Update that started in the middle of the month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8D41BE-CA40-4BC1-BE9A-DBBA67282E19}" type="slidenum">
              <a:rPr lang="en-GB" smtClean="0"/>
              <a:pPr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32656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This is the brand breakdown from the first 6 months of 2020 compared to the last 6 months of 2021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Original has seen the biggest YoY increase in traffic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And Gold is the only brand to see a YoY decrease in traffic – this is related to a decrease in traffic to product pages, rather than content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8D41BE-CA40-4BC1-BE9A-DBBA67282E19}" type="slidenum">
              <a:rPr lang="en-GB" smtClean="0"/>
              <a:pPr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608994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ubtitle &amp;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E97C99B0-785E-F343-B213-B9C0AE017C39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0" y="297810"/>
            <a:ext cx="12192000" cy="230832"/>
          </a:xfrm>
        </p:spPr>
        <p:txBody>
          <a:bodyPr anchor="ctr">
            <a:spAutoFit/>
          </a:bodyPr>
          <a:lstStyle>
            <a:lvl1pPr algn="ctr">
              <a:defRPr sz="1000" b="0" i="0" spc="150">
                <a:solidFill>
                  <a:srgbClr val="252323"/>
                </a:solidFill>
                <a:latin typeface="Montserrat Light" pitchFamily="2" charset="77"/>
                <a:ea typeface="Roboto Medium" panose="02000000000000000000" pitchFamily="2" charset="0"/>
              </a:defRPr>
            </a:lvl1pPr>
          </a:lstStyle>
          <a:p>
            <a:r>
              <a:rPr lang="en-US" b="1" dirty="0">
                <a:latin typeface="Montserrat Light" pitchFamily="2" charset="77"/>
              </a:rPr>
              <a:t>THIS IS A SUBTITLE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873DA165-404F-464F-B881-36A7D2AFC8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512766"/>
            <a:ext cx="12192000" cy="405496"/>
          </a:xfrm>
          <a:prstGeom prst="rect">
            <a:avLst/>
          </a:prstGeom>
        </p:spPr>
        <p:txBody>
          <a:bodyPr anchor="ctr">
            <a:spAutoFit/>
          </a:bodyPr>
          <a:lstStyle>
            <a:lvl1pPr>
              <a:defRPr sz="2200" b="1" i="0">
                <a:solidFill>
                  <a:srgbClr val="7030A0"/>
                </a:solidFill>
                <a:latin typeface="Montserrat ExtraBold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33045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ou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873DA165-404F-464F-B881-36A7D2AFC8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512766"/>
            <a:ext cx="12192000" cy="405496"/>
          </a:xfrm>
          <a:prstGeom prst="rect">
            <a:avLst/>
          </a:prstGeom>
        </p:spPr>
        <p:txBody>
          <a:bodyPr anchor="ctr">
            <a:spAutoFit/>
          </a:bodyPr>
          <a:lstStyle>
            <a:lvl1pPr>
              <a:defRPr sz="2200" b="1" i="0">
                <a:solidFill>
                  <a:srgbClr val="7030A0"/>
                </a:solidFill>
                <a:latin typeface="Montserrat ExtraBold" pitchFamily="2" charset="77"/>
              </a:defRPr>
            </a:lvl1pPr>
          </a:lstStyle>
          <a:p>
            <a:r>
              <a:rPr lang="en-GB" dirty="0"/>
              <a:t>MAIN TITLE WITHOUT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3792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Righ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689D0540-5A7B-3547-A25A-3A4F8E41114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571728" y="0"/>
            <a:ext cx="5620273" cy="6858000"/>
          </a:xfrm>
          <a:solidFill>
            <a:schemeClr val="bg2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</a:lstStyle>
          <a:p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D70D1A0-A3C4-1741-8445-6DD65D9AE3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05260" y="5983158"/>
            <a:ext cx="691668" cy="692193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873DA165-404F-464F-B881-36A7D2AFC8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512766"/>
            <a:ext cx="12192000" cy="405496"/>
          </a:xfrm>
          <a:prstGeom prst="rect">
            <a:avLst/>
          </a:prstGeom>
        </p:spPr>
        <p:txBody>
          <a:bodyPr lIns="360000" rIns="360000" anchor="ctr">
            <a:spAutoFit/>
          </a:bodyPr>
          <a:lstStyle>
            <a:lvl1pPr algn="l">
              <a:defRPr sz="2200" b="1" i="0">
                <a:solidFill>
                  <a:srgbClr val="7030A0"/>
                </a:solidFill>
                <a:latin typeface="Montserrat ExtraBold" pitchFamily="2" charset="77"/>
              </a:defRPr>
            </a:lvl1pPr>
          </a:lstStyle>
          <a:p>
            <a:r>
              <a:rPr lang="en-GB" dirty="0"/>
              <a:t>LEFT TEXT, RIGHT IMAGE SLIDE</a:t>
            </a:r>
            <a:endParaRPr lang="en-US" dirty="0"/>
          </a:p>
        </p:txBody>
      </p:sp>
      <p:sp>
        <p:nvSpPr>
          <p:cNvPr id="14" name="Content Placeholder 10">
            <a:extLst>
              <a:ext uri="{FF2B5EF4-FFF2-40B4-BE49-F238E27FC236}">
                <a16:creationId xmlns:a16="http://schemas.microsoft.com/office/drawing/2014/main" id="{6E30397A-108E-B54E-8A1E-FE7F144308D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-1" y="297811"/>
            <a:ext cx="12192000" cy="230832"/>
          </a:xfrm>
        </p:spPr>
        <p:txBody>
          <a:bodyPr lIns="360000" anchor="ctr">
            <a:spAutoFit/>
          </a:bodyPr>
          <a:lstStyle>
            <a:lvl1pPr algn="l">
              <a:defRPr sz="1000" b="0" i="0" spc="150">
                <a:solidFill>
                  <a:srgbClr val="252323"/>
                </a:solidFill>
                <a:latin typeface="Montserrat" pitchFamily="2" charset="77"/>
                <a:ea typeface="Roboto Medium" panose="02000000000000000000" pitchFamily="2" charset="0"/>
              </a:defRPr>
            </a:lvl1pPr>
          </a:lstStyle>
          <a:p>
            <a:r>
              <a:rPr lang="en-US" b="1" dirty="0">
                <a:latin typeface="Montserrat Light" pitchFamily="2" charset="77"/>
              </a:rPr>
              <a:t>THIS IS A SUBTITLE</a:t>
            </a:r>
          </a:p>
        </p:txBody>
      </p:sp>
    </p:spTree>
    <p:extLst>
      <p:ext uri="{BB962C8B-B14F-4D97-AF65-F5344CB8AC3E}">
        <p14:creationId xmlns:p14="http://schemas.microsoft.com/office/powerpoint/2010/main" val="36771879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5E0E892A-47DF-DE41-AFFF-1D9870467456}"/>
              </a:ext>
            </a:extLst>
          </p:cNvPr>
          <p:cNvSpPr/>
          <p:nvPr userDrawn="1"/>
        </p:nvSpPr>
        <p:spPr>
          <a:xfrm rot="10800000" flipV="1">
            <a:off x="6571728" y="0"/>
            <a:ext cx="5620610" cy="6858000"/>
          </a:xfrm>
          <a:prstGeom prst="rect">
            <a:avLst/>
          </a:prstGeom>
          <a:gradFill>
            <a:gsLst>
              <a:gs pos="99000">
                <a:schemeClr val="accent5">
                  <a:lumMod val="75000"/>
                </a:schemeClr>
              </a:gs>
              <a:gs pos="0">
                <a:srgbClr val="7030A0"/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b="0" i="0" dirty="0">
              <a:latin typeface="Montserrat" pitchFamily="2" charset="77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EEFD5F7E-62B2-F34C-8D31-23BA0A702F5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21916" y="5994341"/>
            <a:ext cx="670229" cy="670229"/>
          </a:xfrm>
          <a:prstGeom prst="rect">
            <a:avLst/>
          </a:prstGeom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06080985-4A4B-A34F-93CC-DC6493324273}"/>
              </a:ext>
            </a:extLst>
          </p:cNvPr>
          <p:cNvGrpSpPr/>
          <p:nvPr userDrawn="1"/>
        </p:nvGrpSpPr>
        <p:grpSpPr>
          <a:xfrm>
            <a:off x="3793993" y="824989"/>
            <a:ext cx="8431290" cy="5164774"/>
            <a:chOff x="4602811" y="1114358"/>
            <a:chExt cx="7622471" cy="4669314"/>
          </a:xfrm>
        </p:grpSpPr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2E013A71-086F-AB4A-B9F0-DF17D485776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602811" y="1114358"/>
              <a:ext cx="7267384" cy="4629284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4EF6945E-D4FC-4C4F-8A93-52580B16830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68847" y="1491835"/>
              <a:ext cx="5380602" cy="3362877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20B78531-3065-0043-B486-964DB572AF7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93338" y="1440068"/>
              <a:ext cx="4486330" cy="3549535"/>
            </a:xfrm>
            <a:prstGeom prst="rect">
              <a:avLst/>
            </a:prstGeom>
          </p:spPr>
        </p:pic>
        <p:pic>
          <p:nvPicPr>
            <p:cNvPr id="32" name="Picture 31" descr="iPhone6_mockup_front_white.png">
              <a:extLst>
                <a:ext uri="{FF2B5EF4-FFF2-40B4-BE49-F238E27FC236}">
                  <a16:creationId xmlns:a16="http://schemas.microsoft.com/office/drawing/2014/main" id="{3721BB0D-FA41-C048-AC50-11FA49D33E3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218550" y="2630831"/>
              <a:ext cx="2006732" cy="3152841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0D36F2E6-7E04-6B4C-AE08-F4CE585FD73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606720" y="3117339"/>
              <a:ext cx="1197142" cy="2169557"/>
            </a:xfrm>
            <a:prstGeom prst="rect">
              <a:avLst/>
            </a:prstGeom>
          </p:spPr>
        </p:pic>
      </p:grp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689D0540-5A7B-3547-A25A-3A4F8E41114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497416" y="1340779"/>
            <a:ext cx="4629855" cy="3539694"/>
          </a:xfrm>
          <a:solidFill>
            <a:schemeClr val="bg2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</a:lstStyle>
          <a:p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873DA165-404F-464F-B881-36A7D2AFC8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512766"/>
            <a:ext cx="12192000" cy="405496"/>
          </a:xfrm>
          <a:prstGeom prst="rect">
            <a:avLst/>
          </a:prstGeom>
        </p:spPr>
        <p:txBody>
          <a:bodyPr lIns="360000" rIns="360000" anchor="ctr">
            <a:spAutoFit/>
          </a:bodyPr>
          <a:lstStyle>
            <a:lvl1pPr algn="l">
              <a:defRPr sz="2200" b="1" i="0">
                <a:solidFill>
                  <a:srgbClr val="7030A0"/>
                </a:solidFill>
                <a:latin typeface="Montserrat ExtraBold" pitchFamily="2" charset="77"/>
              </a:defRPr>
            </a:lvl1pPr>
          </a:lstStyle>
          <a:p>
            <a:r>
              <a:rPr lang="en-GB" dirty="0"/>
              <a:t>LEFT TEXT, RIGHT IMAGE SLIDE</a:t>
            </a:r>
            <a:endParaRPr lang="en-US" dirty="0"/>
          </a:p>
        </p:txBody>
      </p:sp>
      <p:sp>
        <p:nvSpPr>
          <p:cNvPr id="14" name="Content Placeholder 10">
            <a:extLst>
              <a:ext uri="{FF2B5EF4-FFF2-40B4-BE49-F238E27FC236}">
                <a16:creationId xmlns:a16="http://schemas.microsoft.com/office/drawing/2014/main" id="{6E30397A-108E-B54E-8A1E-FE7F144308D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-1" y="297811"/>
            <a:ext cx="12192000" cy="230832"/>
          </a:xfrm>
        </p:spPr>
        <p:txBody>
          <a:bodyPr lIns="360000" anchor="ctr">
            <a:spAutoFit/>
          </a:bodyPr>
          <a:lstStyle>
            <a:lvl1pPr algn="l">
              <a:defRPr sz="1000" b="0" i="0" spc="150">
                <a:solidFill>
                  <a:srgbClr val="252323"/>
                </a:solidFill>
                <a:latin typeface="Montserrat" pitchFamily="2" charset="77"/>
                <a:ea typeface="Roboto Medium" panose="02000000000000000000" pitchFamily="2" charset="0"/>
              </a:defRPr>
            </a:lvl1pPr>
          </a:lstStyle>
          <a:p>
            <a:r>
              <a:rPr lang="en-US" b="1" dirty="0">
                <a:latin typeface="Montserrat Light" pitchFamily="2" charset="77"/>
              </a:rPr>
              <a:t>THIS IS A SUBTITLE</a:t>
            </a:r>
          </a:p>
        </p:txBody>
      </p:sp>
      <p:sp>
        <p:nvSpPr>
          <p:cNvPr id="34" name="Picture Placeholder 2">
            <a:extLst>
              <a:ext uri="{FF2B5EF4-FFF2-40B4-BE49-F238E27FC236}">
                <a16:creationId xmlns:a16="http://schemas.microsoft.com/office/drawing/2014/main" id="{4AA74D0F-DEAE-CE46-A815-27E60A3E75E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0401925" y="3052508"/>
            <a:ext cx="1397542" cy="2387766"/>
          </a:xfrm>
          <a:solidFill>
            <a:schemeClr val="bg2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62447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tandard -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0">
            <a:extLst>
              <a:ext uri="{FF2B5EF4-FFF2-40B4-BE49-F238E27FC236}">
                <a16:creationId xmlns:a16="http://schemas.microsoft.com/office/drawing/2014/main" id="{6A295DAE-713D-764C-B412-27A43898D44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0" y="297810"/>
            <a:ext cx="12192000" cy="230832"/>
          </a:xfrm>
        </p:spPr>
        <p:txBody>
          <a:bodyPr anchor="ctr">
            <a:spAutoFit/>
          </a:bodyPr>
          <a:lstStyle>
            <a:lvl1pPr algn="ctr">
              <a:defRPr sz="1000" b="0" i="0" spc="150">
                <a:solidFill>
                  <a:srgbClr val="252323"/>
                </a:solidFill>
                <a:latin typeface="Montserrat Light" pitchFamily="2" charset="77"/>
                <a:ea typeface="Roboto Medium" panose="02000000000000000000" pitchFamily="2" charset="0"/>
              </a:defRPr>
            </a:lvl1pPr>
          </a:lstStyle>
          <a:p>
            <a:r>
              <a:rPr lang="en-US" b="1" dirty="0">
                <a:latin typeface="Montserrat Light" pitchFamily="2" charset="77"/>
              </a:rPr>
              <a:t>THIS IS A SUBTITLE</a:t>
            </a:r>
          </a:p>
        </p:txBody>
      </p:sp>
      <p:sp>
        <p:nvSpPr>
          <p:cNvPr id="6" name="Title 7">
            <a:extLst>
              <a:ext uri="{FF2B5EF4-FFF2-40B4-BE49-F238E27FC236}">
                <a16:creationId xmlns:a16="http://schemas.microsoft.com/office/drawing/2014/main" id="{D3752D87-2B3E-6341-91FB-17B6C296D8A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512766"/>
            <a:ext cx="12192000" cy="405496"/>
          </a:xfrm>
          <a:prstGeom prst="rect">
            <a:avLst/>
          </a:prstGeom>
        </p:spPr>
        <p:txBody>
          <a:bodyPr anchor="ctr">
            <a:spAutoFit/>
          </a:bodyPr>
          <a:lstStyle>
            <a:lvl1pPr>
              <a:defRPr sz="2200" b="1" i="0">
                <a:solidFill>
                  <a:srgbClr val="7030A0"/>
                </a:solidFill>
                <a:latin typeface="Montserrat ExtraBold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99D28E-4EEE-994F-9942-C1EDC11C354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36736" y="1299425"/>
            <a:ext cx="11100207" cy="431165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877481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tif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680604"/>
            <a:ext cx="12192000" cy="6909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510EC9C-7AA6-034B-8A74-39E46AF9908C}"/>
              </a:ext>
            </a:extLst>
          </p:cNvPr>
          <p:cNvSpPr txBox="1"/>
          <p:nvPr userDrawn="1"/>
        </p:nvSpPr>
        <p:spPr>
          <a:xfrm>
            <a:off x="11823581" y="305272"/>
            <a:ext cx="425033" cy="246179"/>
          </a:xfrm>
          <a:prstGeom prst="rect">
            <a:avLst/>
          </a:prstGeom>
          <a:noFill/>
        </p:spPr>
        <p:txBody>
          <a:bodyPr wrap="none" lIns="91398" tIns="45699" rIns="91398" bIns="45699" rtlCol="0">
            <a:spAutoFit/>
          </a:bodyPr>
          <a:lstStyle/>
          <a:p>
            <a:pPr algn="ctr"/>
            <a:fld id="{260E2A6B-A809-4840-BF14-8648BC0BDF87}" type="slidenum">
              <a:rPr lang="id-ID" sz="1000" b="0" i="0" smtClean="0">
                <a:solidFill>
                  <a:schemeClr val="bg1"/>
                </a:solidFill>
                <a:latin typeface="Montserrat" pitchFamily="2" charset="77"/>
                <a:ea typeface="Roboto" panose="02000000000000000000" pitchFamily="2" charset="0"/>
                <a:cs typeface="Montserrat" charset="0"/>
              </a:rPr>
              <a:pPr algn="ctr"/>
              <a:t>‹#›</a:t>
            </a:fld>
            <a:r>
              <a:rPr lang="id-ID" sz="1000" b="1" i="0" dirty="0"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rPr>
              <a:t> 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817B305-3DAD-0E4C-9E75-F09A85171549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16863" y="5992239"/>
            <a:ext cx="680597" cy="680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347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3" r:id="rId1"/>
    <p:sldLayoutId id="2147483884" r:id="rId2"/>
    <p:sldLayoutId id="2147483883" r:id="rId3"/>
    <p:sldLayoutId id="2147483885" r:id="rId4"/>
    <p:sldLayoutId id="2147483886" r:id="rId5"/>
  </p:sldLayoutIdLst>
  <p:hf hdr="0" dt="0"/>
  <p:txStyles>
    <p:titleStyle>
      <a:lvl1pPr algn="ctr" defTabSz="913944" rtl="0" eaLnBrk="1" latinLnBrk="0" hangingPunct="1">
        <a:lnSpc>
          <a:spcPct val="90000"/>
        </a:lnSpc>
        <a:spcBef>
          <a:spcPct val="0"/>
        </a:spcBef>
        <a:buNone/>
        <a:defRPr sz="3299" b="0" i="0" kern="1200">
          <a:solidFill>
            <a:schemeClr val="tx2"/>
          </a:solidFill>
          <a:latin typeface="Montserrat" pitchFamily="2" charset="77"/>
          <a:ea typeface="+mj-ea"/>
          <a:cs typeface="+mj-cs"/>
        </a:defRPr>
      </a:lvl1pPr>
    </p:titleStyle>
    <p:bodyStyle>
      <a:lvl1pPr marL="0" indent="0" algn="l" defTabSz="91394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Montserrat" pitchFamily="2" charset="77"/>
          <a:ea typeface="+mn-ea"/>
          <a:cs typeface="+mn-cs"/>
        </a:defRPr>
      </a:lvl1pPr>
      <a:lvl2pPr marL="456972" indent="0" algn="l" defTabSz="91394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Montserrat" pitchFamily="2" charset="77"/>
          <a:ea typeface="+mn-ea"/>
          <a:cs typeface="+mn-cs"/>
        </a:defRPr>
      </a:lvl2pPr>
      <a:lvl3pPr marL="913944" indent="0" algn="l" defTabSz="91394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Montserrat" pitchFamily="2" charset="77"/>
          <a:ea typeface="+mn-ea"/>
          <a:cs typeface="+mn-cs"/>
        </a:defRPr>
      </a:lvl3pPr>
      <a:lvl4pPr marL="1370914" indent="0" algn="l" defTabSz="91394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Montserrat" pitchFamily="2" charset="77"/>
          <a:ea typeface="+mn-ea"/>
          <a:cs typeface="+mn-cs"/>
        </a:defRPr>
      </a:lvl4pPr>
      <a:lvl5pPr marL="1827886" indent="0" algn="l" defTabSz="91394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Montserrat" pitchFamily="2" charset="77"/>
          <a:ea typeface="+mn-ea"/>
          <a:cs typeface="+mn-cs"/>
        </a:defRPr>
      </a:lvl5pPr>
      <a:lvl6pPr marL="2513344" indent="-228486" algn="l" defTabSz="91394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314" indent="-228486" algn="l" defTabSz="91394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286" indent="-228486" algn="l" defTabSz="91394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258" indent="-228486" algn="l" defTabSz="91394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9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72" algn="l" defTabSz="9139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44" algn="l" defTabSz="9139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14" algn="l" defTabSz="9139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886" algn="l" defTabSz="9139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858" algn="l" defTabSz="9139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829" algn="l" defTabSz="9139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800" algn="l" defTabSz="9139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772" algn="l" defTabSz="9139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hyperlink" Target="http://commons.wikimedia.org/wiki/File:Crystal_Clear_kdm_user_female.svg" TargetMode="External"/><Relationship Id="rId7" Type="http://schemas.openxmlformats.org/officeDocument/2006/relationships/image" Target="../media/image15.png"/><Relationship Id="rId12" Type="http://schemas.openxmlformats.org/officeDocument/2006/relationships/hyperlink" Target="https://www.vexels.com/vectors/preview/75564/logistics-infographic-elements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Placeholder 3">
            <a:extLst>
              <a:ext uri="{FF2B5EF4-FFF2-40B4-BE49-F238E27FC236}">
                <a16:creationId xmlns:a16="http://schemas.microsoft.com/office/drawing/2014/main" id="{9FEBB065-0B74-9F44-AB9A-B677F0A2E9C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330113" cy="7192963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8778604C-EA60-1A43-AF59-D31ECDA95C5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69072" y="313409"/>
            <a:ext cx="762345" cy="762923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D08A9370-D386-AA49-9247-C13A9172264E}"/>
              </a:ext>
            </a:extLst>
          </p:cNvPr>
          <p:cNvSpPr txBox="1"/>
          <p:nvPr/>
        </p:nvSpPr>
        <p:spPr>
          <a:xfrm>
            <a:off x="541954" y="2109805"/>
            <a:ext cx="308129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spc="-300" dirty="0">
                <a:solidFill>
                  <a:schemeClr val="bg1"/>
                </a:solidFill>
                <a:latin typeface="Montserrat ExtraBold" pitchFamily="2" charset="77"/>
                <a:cs typeface="Poppins SemiBold" panose="00000700000000000000" pitchFamily="2" charset="0"/>
              </a:rPr>
              <a:t>tmwi</a:t>
            </a:r>
            <a:r>
              <a:rPr lang="en-GB" sz="8000" dirty="0">
                <a:solidFill>
                  <a:srgbClr val="7030A0"/>
                </a:solidFill>
                <a:latin typeface="Montserrat" pitchFamily="2" charset="77"/>
                <a:cs typeface="Rubik" pitchFamily="2" charset="-79"/>
              </a:rPr>
              <a:t>.</a:t>
            </a:r>
            <a:endParaRPr lang="en-US" sz="8000" b="1" spc="-300" dirty="0">
              <a:solidFill>
                <a:srgbClr val="7030A0"/>
              </a:solidFill>
              <a:latin typeface="Montserrat" pitchFamily="2" charset="77"/>
              <a:cs typeface="Poppins SemiBold" panose="00000700000000000000" pitchFamily="2" charset="0"/>
            </a:endParaRP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26ED900F-66B4-AA40-9709-CC75B9CE09FE}"/>
              </a:ext>
            </a:extLst>
          </p:cNvPr>
          <p:cNvCxnSpPr>
            <a:cxnSpLocks/>
          </p:cNvCxnSpPr>
          <p:nvPr/>
        </p:nvCxnSpPr>
        <p:spPr>
          <a:xfrm>
            <a:off x="1361872" y="537977"/>
            <a:ext cx="2177331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B9ACA762-DDD6-9144-9CE7-C0FF09107876}"/>
              </a:ext>
            </a:extLst>
          </p:cNvPr>
          <p:cNvSpPr txBox="1"/>
          <p:nvPr/>
        </p:nvSpPr>
        <p:spPr>
          <a:xfrm>
            <a:off x="623132" y="365752"/>
            <a:ext cx="654346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700" dirty="0">
                <a:solidFill>
                  <a:schemeClr val="bg1"/>
                </a:solidFill>
                <a:latin typeface="Montserrat" pitchFamily="2" charset="77"/>
                <a:cs typeface="Poppins SemiBold" panose="00000700000000000000" pitchFamily="2" charset="0"/>
              </a:rPr>
              <a:t>2021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ED5F709-8EAD-BE49-8AE6-9403D01AA5A9}"/>
              </a:ext>
            </a:extLst>
          </p:cNvPr>
          <p:cNvSpPr/>
          <p:nvPr/>
        </p:nvSpPr>
        <p:spPr>
          <a:xfrm>
            <a:off x="596540" y="4205491"/>
            <a:ext cx="7596548" cy="624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ts val="2150"/>
              </a:lnSpc>
            </a:pPr>
            <a:r>
              <a:rPr lang="en-GB" sz="1500" dirty="0" err="1">
                <a:solidFill>
                  <a:schemeClr val="bg1"/>
                </a:solidFill>
                <a:latin typeface="Montserrat" pitchFamily="2" charset="77"/>
                <a:cs typeface="Rubik" pitchFamily="2" charset="-79"/>
              </a:rPr>
              <a:t>tmwi.co.uk</a:t>
            </a:r>
            <a:r>
              <a:rPr lang="en-GB" sz="1500" dirty="0">
                <a:solidFill>
                  <a:schemeClr val="bg1"/>
                </a:solidFill>
                <a:latin typeface="Montserrat" pitchFamily="2" charset="77"/>
                <a:cs typeface="Rubik" pitchFamily="2" charset="-79"/>
              </a:rPr>
              <a:t>   </a:t>
            </a:r>
            <a:r>
              <a:rPr lang="en-GB" sz="1400" dirty="0">
                <a:solidFill>
                  <a:schemeClr val="bg1"/>
                </a:solidFill>
                <a:latin typeface="Montserrat" pitchFamily="2" charset="77"/>
                <a:cs typeface="Rubik" pitchFamily="2" charset="-79"/>
              </a:rPr>
              <a:t>|   </a:t>
            </a:r>
            <a:r>
              <a:rPr lang="en-GB" sz="1500" dirty="0" err="1">
                <a:solidFill>
                  <a:schemeClr val="bg1"/>
                </a:solidFill>
                <a:latin typeface="Montserrat" pitchFamily="2" charset="77"/>
                <a:cs typeface="Rubik" pitchFamily="2" charset="-79"/>
              </a:rPr>
              <a:t>hello@tmwi.co.uk</a:t>
            </a:r>
            <a:r>
              <a:rPr lang="en-GB" dirty="0">
                <a:solidFill>
                  <a:schemeClr val="bg1"/>
                </a:solidFill>
                <a:latin typeface="Montserrat" pitchFamily="2" charset="77"/>
                <a:cs typeface="Rubik" pitchFamily="2" charset="-79"/>
              </a:rPr>
              <a:t>  </a:t>
            </a:r>
            <a:r>
              <a:rPr lang="en-GB" sz="1600" dirty="0">
                <a:solidFill>
                  <a:schemeClr val="bg1"/>
                </a:solidFill>
                <a:latin typeface="Montserrat" pitchFamily="2" charset="77"/>
                <a:cs typeface="Rubik" pitchFamily="2" charset="-79"/>
              </a:rPr>
              <a:t>|  </a:t>
            </a:r>
            <a:r>
              <a:rPr lang="en-GB" sz="1500" dirty="0">
                <a:solidFill>
                  <a:schemeClr val="bg1"/>
                </a:solidFill>
                <a:latin typeface="Montserrat" pitchFamily="2" charset="77"/>
                <a:cs typeface="Rubik" pitchFamily="2" charset="-79"/>
              </a:rPr>
              <a:t>01789 404 180</a:t>
            </a:r>
            <a:br>
              <a:rPr lang="en-GB" sz="1400" dirty="0">
                <a:solidFill>
                  <a:schemeClr val="bg1"/>
                </a:solidFill>
                <a:latin typeface="Montserrat" pitchFamily="2" charset="77"/>
                <a:cs typeface="Rubik" pitchFamily="2" charset="-79"/>
              </a:rPr>
            </a:br>
            <a:r>
              <a:rPr lang="en-GB" sz="1000" dirty="0">
                <a:solidFill>
                  <a:schemeClr val="bg1"/>
                </a:solidFill>
                <a:latin typeface="Montserrat" pitchFamily="2" charset="77"/>
                <a:cs typeface="Rubik" pitchFamily="2" charset="-79"/>
              </a:rPr>
              <a:t>PRIVATE &amp; CONFIDENTIAL. </a:t>
            </a:r>
            <a:r>
              <a:rPr lang="en-US" sz="1000" dirty="0">
                <a:solidFill>
                  <a:schemeClr val="bg1"/>
                </a:solidFill>
                <a:latin typeface="Montserrat" pitchFamily="2" charset="77"/>
                <a:cs typeface="Rubik" pitchFamily="2" charset="-79"/>
              </a:rPr>
              <a:t>NO UNAUTHORISED REPRODUCTION</a:t>
            </a:r>
            <a:r>
              <a:rPr lang="en-GB" sz="1000" dirty="0">
                <a:solidFill>
                  <a:schemeClr val="bg1"/>
                </a:solidFill>
                <a:latin typeface="Montserrat" pitchFamily="2" charset="77"/>
                <a:cs typeface="Rubik" pitchFamily="2" charset="-79"/>
              </a:rPr>
              <a:t>. </a:t>
            </a:r>
            <a:endParaRPr lang="en-US" sz="1000" dirty="0">
              <a:solidFill>
                <a:schemeClr val="bg1"/>
              </a:solidFill>
              <a:latin typeface="Montserrat" pitchFamily="2" charset="77"/>
              <a:ea typeface="Roboto Light" panose="02000000000000000000" pitchFamily="2" charset="0"/>
              <a:cs typeface="Rubik" pitchFamily="2" charset="-79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55D009C-2003-664A-A0C2-5BFAFA83B337}"/>
              </a:ext>
            </a:extLst>
          </p:cNvPr>
          <p:cNvSpPr txBox="1"/>
          <p:nvPr/>
        </p:nvSpPr>
        <p:spPr>
          <a:xfrm>
            <a:off x="603166" y="3282806"/>
            <a:ext cx="81574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217"/>
            <a:r>
              <a:rPr lang="en-GB" sz="2400" dirty="0">
                <a:solidFill>
                  <a:srgbClr val="FFFFFF">
                    <a:lumMod val="95000"/>
                  </a:srgbClr>
                </a:solidFill>
                <a:latin typeface="Montserrat Light" pitchFamily="2" charset="77"/>
                <a:cs typeface="Rubik" pitchFamily="2" charset="-79"/>
              </a:rPr>
              <a:t>Nescafe Eu Agency Awards</a:t>
            </a:r>
          </a:p>
        </p:txBody>
      </p:sp>
    </p:spTree>
    <p:extLst>
      <p:ext uri="{BB962C8B-B14F-4D97-AF65-F5344CB8AC3E}">
        <p14:creationId xmlns:p14="http://schemas.microsoft.com/office/powerpoint/2010/main" val="28442704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299297B-C8A0-4F8A-9156-ECE6206DD16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0" y="297810"/>
            <a:ext cx="12192000" cy="230832"/>
          </a:xfrm>
        </p:spPr>
        <p:txBody>
          <a:bodyPr/>
          <a:lstStyle/>
          <a:p>
            <a:r>
              <a:rPr lang="en-GB" dirty="0"/>
              <a:t>Brands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E0F821F-2A25-4082-9F42-A7E98CB935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SEO PERFORMANCE UPDATE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44A37482-0AF5-43ED-A8C7-079EC5A47F23}"/>
              </a:ext>
            </a:extLst>
          </p:cNvPr>
          <p:cNvSpPr/>
          <p:nvPr/>
        </p:nvSpPr>
        <p:spPr>
          <a:xfrm>
            <a:off x="636425" y="2120840"/>
            <a:ext cx="3493988" cy="33661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/>
              <a:t>-9% YoY Increase</a:t>
            </a:r>
            <a:br>
              <a:rPr lang="en-GB" sz="2000" b="1" dirty="0"/>
            </a:br>
            <a:endParaRPr lang="en-GB" sz="2000" b="1" dirty="0"/>
          </a:p>
          <a:p>
            <a:pPr algn="ctr"/>
            <a:r>
              <a:rPr lang="en-GB" sz="2000" b="1" dirty="0"/>
              <a:t>GOLD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8D908A3F-DDDA-4954-94FE-2B33E4DD61AF}"/>
              </a:ext>
            </a:extLst>
          </p:cNvPr>
          <p:cNvSpPr/>
          <p:nvPr/>
        </p:nvSpPr>
        <p:spPr>
          <a:xfrm>
            <a:off x="4440329" y="2120840"/>
            <a:ext cx="3493988" cy="33661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/>
              <a:t>+79% YoY Increase</a:t>
            </a:r>
          </a:p>
          <a:p>
            <a:pPr algn="ctr"/>
            <a:br>
              <a:rPr lang="en-GB" sz="2000" b="1" dirty="0"/>
            </a:br>
            <a:r>
              <a:rPr lang="en-GB" sz="2000" b="1" dirty="0"/>
              <a:t>ORIGINAL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CB7AE444-D4F7-46FB-9E84-54070ADB49F0}"/>
              </a:ext>
            </a:extLst>
          </p:cNvPr>
          <p:cNvSpPr/>
          <p:nvPr/>
        </p:nvSpPr>
        <p:spPr>
          <a:xfrm>
            <a:off x="8244233" y="2120839"/>
            <a:ext cx="3493988" cy="33661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/>
              <a:t>+10% YoY Increase</a:t>
            </a:r>
          </a:p>
          <a:p>
            <a:pPr algn="ctr"/>
            <a:endParaRPr lang="en-GB" sz="2000" b="1" dirty="0"/>
          </a:p>
          <a:p>
            <a:pPr algn="ctr"/>
            <a:r>
              <a:rPr lang="en-GB" sz="2000" b="1" dirty="0"/>
              <a:t>AZERA</a:t>
            </a:r>
          </a:p>
        </p:txBody>
      </p:sp>
    </p:spTree>
    <p:extLst>
      <p:ext uri="{BB962C8B-B14F-4D97-AF65-F5344CB8AC3E}">
        <p14:creationId xmlns:p14="http://schemas.microsoft.com/office/powerpoint/2010/main" val="36960483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9B55B86-60D5-4265-8C26-B68E1ABC546E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dirty="0"/>
              <a:t>POSITIONS 1-3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F283175-6DE0-469F-94B8-7B255A9959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CONTENT PERFORMANCE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C45E64E-74AC-49B7-B94A-252A5F62A6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6107" y="1586674"/>
            <a:ext cx="4448063" cy="424189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EC2D686-1285-4394-B43A-0ED7559F3F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5249" y="1133218"/>
            <a:ext cx="4610644" cy="482893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DFD9F125-5290-4601-86F2-5FCF4C52D685}"/>
              </a:ext>
            </a:extLst>
          </p:cNvPr>
          <p:cNvSpPr/>
          <p:nvPr/>
        </p:nvSpPr>
        <p:spPr>
          <a:xfrm>
            <a:off x="1884556" y="5178426"/>
            <a:ext cx="3657600" cy="717239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9D0CDB5-0098-4427-8665-A7FE501935EC}"/>
              </a:ext>
            </a:extLst>
          </p:cNvPr>
          <p:cNvSpPr/>
          <p:nvPr/>
        </p:nvSpPr>
        <p:spPr>
          <a:xfrm>
            <a:off x="7092176" y="5289705"/>
            <a:ext cx="3657600" cy="717239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62606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9B55B86-60D5-4265-8C26-B68E1ABC546E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dirty="0"/>
              <a:t>POSITIONS 1-3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F283175-6DE0-469F-94B8-7B255A9959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CONTENT PERFORMANCE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E789830-8B22-4AAE-AD08-DB701297C2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435" y="1360812"/>
            <a:ext cx="5073804" cy="485397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77989CC-92F5-483E-9005-73D95BC051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8763" y="1399712"/>
            <a:ext cx="4798574" cy="477617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AA041A3-EED8-4BE2-91AA-95B50B6D35AA}"/>
              </a:ext>
            </a:extLst>
          </p:cNvPr>
          <p:cNvSpPr/>
          <p:nvPr/>
        </p:nvSpPr>
        <p:spPr>
          <a:xfrm>
            <a:off x="1672683" y="5497551"/>
            <a:ext cx="3657600" cy="717239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CDA4875-2236-4322-A234-D523C01DC233}"/>
              </a:ext>
            </a:extLst>
          </p:cNvPr>
          <p:cNvSpPr/>
          <p:nvPr/>
        </p:nvSpPr>
        <p:spPr>
          <a:xfrm>
            <a:off x="7211122" y="5307980"/>
            <a:ext cx="3639015" cy="856239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49267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9B55B86-60D5-4265-8C26-B68E1ABC546E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dirty="0"/>
              <a:t>POSITIONS 1-3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F283175-6DE0-469F-94B8-7B255A9959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CONTENT PERFORMANCE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16E1951-0928-42EA-B179-D05390BE0C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366" y="1667862"/>
            <a:ext cx="5457759" cy="352227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108A2A87-A185-4D97-983B-AEA0005A9B31}"/>
              </a:ext>
            </a:extLst>
          </p:cNvPr>
          <p:cNvSpPr/>
          <p:nvPr/>
        </p:nvSpPr>
        <p:spPr>
          <a:xfrm>
            <a:off x="1204330" y="4360127"/>
            <a:ext cx="4512527" cy="702528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A8691D4-94B6-40DE-AB7E-23A5CFCCE1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5639" y="1667862"/>
            <a:ext cx="6054445" cy="352227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051247BE-3E62-48A5-BA79-521271CC109D}"/>
              </a:ext>
            </a:extLst>
          </p:cNvPr>
          <p:cNvSpPr/>
          <p:nvPr/>
        </p:nvSpPr>
        <p:spPr>
          <a:xfrm>
            <a:off x="6965794" y="4360127"/>
            <a:ext cx="4512527" cy="702528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70688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9B55B86-60D5-4265-8C26-B68E1ABC546E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dirty="0"/>
              <a:t>POSITIONS 1-3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F283175-6DE0-469F-94B8-7B255A9959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CONTENT PERFORMANCE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8B42D3E-68F7-44A9-8844-297AE5A365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797" y="1792443"/>
            <a:ext cx="5699530" cy="343748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4FFD20B3-09FE-4D69-A5A8-083D97F06E8A}"/>
              </a:ext>
            </a:extLst>
          </p:cNvPr>
          <p:cNvSpPr/>
          <p:nvPr/>
        </p:nvSpPr>
        <p:spPr>
          <a:xfrm>
            <a:off x="1193179" y="4427035"/>
            <a:ext cx="4512527" cy="702528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228A311-B517-4B60-9C72-7EF7BB5413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8737" y="1133218"/>
            <a:ext cx="4650084" cy="522992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0567DE3E-200C-47A2-834B-A6554C77A1EB}"/>
              </a:ext>
            </a:extLst>
          </p:cNvPr>
          <p:cNvSpPr/>
          <p:nvPr/>
        </p:nvSpPr>
        <p:spPr>
          <a:xfrm>
            <a:off x="7036420" y="5724781"/>
            <a:ext cx="3601843" cy="638359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43237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6CB936-E74E-400B-8231-A5B5F2BAE8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12766"/>
            <a:ext cx="4327847" cy="401192"/>
          </a:xfrm>
        </p:spPr>
        <p:txBody>
          <a:bodyPr/>
          <a:lstStyle/>
          <a:p>
            <a:r>
              <a:rPr lang="en-GB" dirty="0"/>
              <a:t>AUDIENCE PROFILE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7FB19083-D9EB-4AB5-8B29-711B1A389FEA}"/>
              </a:ext>
            </a:extLst>
          </p:cNvPr>
          <p:cNvSpPr/>
          <p:nvPr/>
        </p:nvSpPr>
        <p:spPr>
          <a:xfrm>
            <a:off x="5479201" y="4477371"/>
            <a:ext cx="2286060" cy="228606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baseline="6000" dirty="0">
                <a:solidFill>
                  <a:schemeClr val="tx1">
                    <a:lumMod val="75000"/>
                  </a:schemeClr>
                </a:solidFill>
                <a:latin typeface="Museo 100"/>
              </a:rPr>
              <a:t>Shops for gifts online (3%)</a:t>
            </a:r>
            <a:endParaRPr kumimoji="0" lang="en-GB" sz="1800" b="1" i="0" u="none" strike="noStrike" kern="1200" cap="none" spc="0" normalizeH="0" baseline="6000" noProof="0" dirty="0">
              <a:ln>
                <a:noFill/>
              </a:ln>
              <a:solidFill>
                <a:schemeClr val="tx1">
                  <a:lumMod val="75000"/>
                </a:schemeClr>
              </a:solidFill>
              <a:effectLst/>
              <a:uLnTx/>
              <a:uFillTx/>
              <a:latin typeface="Museo 10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16A05332-9993-4358-83E7-16FB7E633318}"/>
              </a:ext>
            </a:extLst>
          </p:cNvPr>
          <p:cNvSpPr/>
          <p:nvPr/>
        </p:nvSpPr>
        <p:spPr>
          <a:xfrm>
            <a:off x="8819562" y="2921594"/>
            <a:ext cx="1695515" cy="1695515"/>
          </a:xfrm>
          <a:prstGeom prst="ellipse">
            <a:avLst/>
          </a:prstGeom>
          <a:solidFill>
            <a:schemeClr val="bg1">
              <a:lumMod val="85000"/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36000" tIns="36000" rIns="36000" bIns="3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b="0" i="0" u="none" strike="noStrike" kern="1200" cap="none" spc="0" normalizeH="0" baseline="6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useo 100"/>
              <a:ea typeface="+mn-ea"/>
              <a:cs typeface="+mn-cs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BF1E90F7-601C-4216-94A9-8468C4CD17CD}"/>
              </a:ext>
            </a:extLst>
          </p:cNvPr>
          <p:cNvSpPr/>
          <p:nvPr/>
        </p:nvSpPr>
        <p:spPr>
          <a:xfrm>
            <a:off x="2195824" y="3636000"/>
            <a:ext cx="2286060" cy="22860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i="0" u="none" strike="noStrike" kern="1200" cap="none" spc="0" normalizeH="0" baseline="6000" noProof="0" dirty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uLnTx/>
                <a:uFillTx/>
                <a:latin typeface="Museo 100"/>
                <a:ea typeface="+mn-ea"/>
                <a:cs typeface="+mn-cs"/>
              </a:rPr>
              <a:t>Research</a:t>
            </a:r>
            <a:r>
              <a:rPr lang="en-GB" baseline="6000" dirty="0">
                <a:solidFill>
                  <a:schemeClr val="tx1">
                    <a:lumMod val="75000"/>
                  </a:schemeClr>
                </a:solidFill>
                <a:latin typeface="Museo 100"/>
              </a:rPr>
              <a:t>es for makeup, cosmetics and hair care products (4%)</a:t>
            </a:r>
            <a:endParaRPr kumimoji="0" lang="en-GB" sz="1800" i="0" u="none" strike="noStrike" kern="1200" cap="none" spc="0" normalizeH="0" baseline="6000" noProof="0" dirty="0">
              <a:ln>
                <a:noFill/>
              </a:ln>
              <a:solidFill>
                <a:schemeClr val="tx1">
                  <a:lumMod val="75000"/>
                </a:schemeClr>
              </a:solidFill>
              <a:effectLst/>
              <a:uLnTx/>
              <a:uFillTx/>
              <a:latin typeface="Museo 10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2461D78-3C75-4826-B9E5-AE778E8DA5EC}"/>
              </a:ext>
            </a:extLst>
          </p:cNvPr>
          <p:cNvSpPr/>
          <p:nvPr/>
        </p:nvSpPr>
        <p:spPr>
          <a:xfrm>
            <a:off x="8276761" y="24786"/>
            <a:ext cx="2286060" cy="228606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b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6000" dirty="0">
                <a:solidFill>
                  <a:schemeClr val="tx1">
                    <a:lumMod val="75000"/>
                  </a:schemeClr>
                </a:solidFill>
                <a:latin typeface="Museo 100"/>
              </a:rPr>
              <a:t>Browses for residential properties (6%)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aseline="6000" dirty="0">
              <a:solidFill>
                <a:schemeClr val="tx1">
                  <a:lumMod val="75000"/>
                </a:schemeClr>
              </a:solidFill>
              <a:latin typeface="Museo 10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599ED665-B9CE-4A5F-A8E6-696CB93E17B5}"/>
              </a:ext>
            </a:extLst>
          </p:cNvPr>
          <p:cNvSpPr/>
          <p:nvPr/>
        </p:nvSpPr>
        <p:spPr>
          <a:xfrm>
            <a:off x="3703797" y="1892135"/>
            <a:ext cx="1045274" cy="1045274"/>
          </a:xfrm>
          <a:prstGeom prst="ellipse">
            <a:avLst/>
          </a:prstGeom>
          <a:solidFill>
            <a:srgbClr val="F3E2F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36000" tIns="36000" rIns="36000" bIns="3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600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useo 100"/>
              <a:ea typeface="+mn-ea"/>
              <a:cs typeface="+mn-cs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001A533-B6FE-4739-B6DC-599EDA99E663}"/>
              </a:ext>
            </a:extLst>
          </p:cNvPr>
          <p:cNvSpPr/>
          <p:nvPr/>
        </p:nvSpPr>
        <p:spPr>
          <a:xfrm>
            <a:off x="1595185" y="3392562"/>
            <a:ext cx="1333634" cy="1300747"/>
          </a:xfrm>
          <a:prstGeom prst="ellipse">
            <a:avLst/>
          </a:prstGeom>
          <a:solidFill>
            <a:srgbClr val="E7C9E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36000" tIns="36000" rIns="36000" bIns="3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b="0" i="0" u="none" strike="noStrike" kern="1200" cap="none" spc="0" normalizeH="0" baseline="6000" noProof="0" dirty="0">
              <a:ln>
                <a:noFill/>
              </a:ln>
              <a:solidFill>
                <a:schemeClr val="tx1">
                  <a:lumMod val="75000"/>
                </a:schemeClr>
              </a:solidFill>
              <a:effectLst/>
              <a:uLnTx/>
              <a:uFillTx/>
              <a:latin typeface="Museo 10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b="0" i="0" u="none" strike="noStrike" kern="1200" cap="none" spc="0" normalizeH="0" baseline="6000" noProof="0" dirty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uLnTx/>
                <a:uFillTx/>
                <a:latin typeface="Museo 100"/>
                <a:ea typeface="+mn-ea"/>
                <a:cs typeface="+mn-cs"/>
              </a:rPr>
              <a:t>Business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b="0" i="0" u="none" strike="noStrike" kern="1200" cap="none" spc="0" normalizeH="0" baseline="6000" noProof="0" dirty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uLnTx/>
                <a:uFillTx/>
                <a:latin typeface="Museo 100"/>
                <a:ea typeface="+mn-ea"/>
                <a:cs typeface="+mn-cs"/>
              </a:rPr>
              <a:t> Professionals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DB35701-B4E0-4623-9AFB-8B57C963FDB1}"/>
              </a:ext>
            </a:extLst>
          </p:cNvPr>
          <p:cNvSpPr/>
          <p:nvPr/>
        </p:nvSpPr>
        <p:spPr>
          <a:xfrm>
            <a:off x="631183" y="2642188"/>
            <a:ext cx="1573624" cy="1573624"/>
          </a:xfrm>
          <a:prstGeom prst="ellipse">
            <a:avLst/>
          </a:prstGeom>
          <a:solidFill>
            <a:srgbClr val="BE6CC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1" i="0" u="none" strike="noStrike" kern="1200" cap="none" spc="0" normalizeH="0" baseline="6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useo 100"/>
                <a:ea typeface="+mn-ea"/>
                <a:cs typeface="+mn-cs"/>
              </a:rPr>
              <a:t>58% Female 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F54C64B-5AE1-4C36-BCAD-48FF65D8F6C1}"/>
              </a:ext>
            </a:extLst>
          </p:cNvPr>
          <p:cNvSpPr/>
          <p:nvPr/>
        </p:nvSpPr>
        <p:spPr>
          <a:xfrm>
            <a:off x="1595185" y="1237563"/>
            <a:ext cx="2286060" cy="2286060"/>
          </a:xfrm>
          <a:prstGeom prst="ellipse">
            <a:avLst/>
          </a:prstGeom>
          <a:solidFill>
            <a:srgbClr val="4B1C5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6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useo 100"/>
                <a:ea typeface="+mn-ea"/>
                <a:cs typeface="+mn-cs"/>
              </a:rPr>
              <a:t>Dominant age group: 25-34 (</a:t>
            </a:r>
            <a:r>
              <a:rPr lang="en-GB" sz="2400" baseline="6000" dirty="0">
                <a:solidFill>
                  <a:prstClr val="white"/>
                </a:solidFill>
                <a:latin typeface="Museo 100"/>
              </a:rPr>
              <a:t>33</a:t>
            </a:r>
            <a:r>
              <a:rPr kumimoji="0" lang="en-GB" sz="2400" b="0" i="0" u="none" strike="noStrike" kern="1200" cap="none" spc="0" normalizeH="0" baseline="6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useo 100"/>
                <a:ea typeface="+mn-ea"/>
                <a:cs typeface="+mn-cs"/>
              </a:rPr>
              <a:t>%)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1847E0C4-0009-43BD-9CC4-5649BAF5FCC8}"/>
              </a:ext>
            </a:extLst>
          </p:cNvPr>
          <p:cNvSpPr/>
          <p:nvPr/>
        </p:nvSpPr>
        <p:spPr>
          <a:xfrm>
            <a:off x="2431665" y="2800278"/>
            <a:ext cx="1045274" cy="1045274"/>
          </a:xfrm>
          <a:prstGeom prst="ellipse">
            <a:avLst/>
          </a:prstGeom>
          <a:solidFill>
            <a:srgbClr val="873299"/>
          </a:solidFill>
          <a:ln>
            <a:noFill/>
          </a:ln>
          <a:effectLst>
            <a:outerShdw blurRad="203200" dist="139700" dir="6660000" sx="78000" sy="78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600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useo 100"/>
              <a:ea typeface="+mn-ea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5F8D2D8C-EB0E-45E8-A116-42817003728C}"/>
              </a:ext>
            </a:extLst>
          </p:cNvPr>
          <p:cNvSpPr/>
          <p:nvPr/>
        </p:nvSpPr>
        <p:spPr>
          <a:xfrm>
            <a:off x="7306742" y="4060307"/>
            <a:ext cx="2473389" cy="2473389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i="0" u="none" strike="noStrike" kern="1200" cap="none" spc="0" normalizeH="0" baseline="6000" noProof="0" dirty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uLnTx/>
                <a:uFillTx/>
                <a:latin typeface="Museo 100"/>
                <a:ea typeface="+mn-ea"/>
                <a:cs typeface="+mn-cs"/>
              </a:rPr>
              <a:t>Searching for business services on marketing and advertising (5%)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0F1C7C52-CFE0-4606-8375-4B66CB53898F}"/>
              </a:ext>
            </a:extLst>
          </p:cNvPr>
          <p:cNvSpPr/>
          <p:nvPr/>
        </p:nvSpPr>
        <p:spPr>
          <a:xfrm>
            <a:off x="6302304" y="73996"/>
            <a:ext cx="2286060" cy="22860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6000" noProof="0" dirty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uLnTx/>
                <a:uFillTx/>
                <a:latin typeface="Museo 100"/>
                <a:ea typeface="+mn-ea"/>
                <a:cs typeface="+mn-cs"/>
              </a:rPr>
              <a:t>Online shopping for activewear</a:t>
            </a:r>
            <a:r>
              <a:rPr lang="en-GB" b="1" baseline="6000" dirty="0">
                <a:solidFill>
                  <a:schemeClr val="tx1">
                    <a:lumMod val="75000"/>
                  </a:schemeClr>
                </a:solidFill>
                <a:latin typeface="Museo 100"/>
              </a:rPr>
              <a:t> (9%)</a:t>
            </a:r>
            <a:endParaRPr kumimoji="0" lang="en-GB" sz="1800" b="1" i="0" u="none" strike="noStrike" kern="1200" cap="none" spc="0" normalizeH="0" baseline="6000" noProof="0" dirty="0">
              <a:ln>
                <a:noFill/>
              </a:ln>
              <a:solidFill>
                <a:schemeClr val="tx1">
                  <a:lumMod val="75000"/>
                </a:schemeClr>
              </a:solidFill>
              <a:effectLst/>
              <a:uLnTx/>
              <a:uFillTx/>
              <a:latin typeface="Museo 10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C14E0FA7-7468-4BC0-81E4-9D5C3A76B2D7}"/>
              </a:ext>
            </a:extLst>
          </p:cNvPr>
          <p:cNvSpPr/>
          <p:nvPr/>
        </p:nvSpPr>
        <p:spPr>
          <a:xfrm>
            <a:off x="4590455" y="1355968"/>
            <a:ext cx="2286060" cy="228606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72000" rIns="36000" bIns="72000" rtlCol="0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6000" dirty="0">
                <a:solidFill>
                  <a:schemeClr val="tx1">
                    <a:lumMod val="75000"/>
                  </a:schemeClr>
                </a:solidFill>
                <a:latin typeface="Museo 100"/>
              </a:rPr>
              <a:t>Likely to be a parent with a baby/toddler (2%)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767EC78A-69EB-4747-93A7-A2366F2BF235}"/>
              </a:ext>
            </a:extLst>
          </p:cNvPr>
          <p:cNvSpPr/>
          <p:nvPr/>
        </p:nvSpPr>
        <p:spPr>
          <a:xfrm>
            <a:off x="9760335" y="1376855"/>
            <a:ext cx="2458928" cy="2458928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6000" noProof="0" dirty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uLnTx/>
                <a:uFillTx/>
                <a:latin typeface="Museo 100"/>
                <a:ea typeface="+mn-ea"/>
                <a:cs typeface="+mn-cs"/>
              </a:rPr>
              <a:t>In market for a car or repairing current car (14%)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929E1BE5-6976-47F8-8D65-B3C4624D551B}"/>
              </a:ext>
            </a:extLst>
          </p:cNvPr>
          <p:cNvSpPr/>
          <p:nvPr/>
        </p:nvSpPr>
        <p:spPr>
          <a:xfrm>
            <a:off x="9583820" y="3636000"/>
            <a:ext cx="2286060" cy="228606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baseline="6000" dirty="0">
                <a:solidFill>
                  <a:schemeClr val="tx1">
                    <a:lumMod val="75000"/>
                  </a:schemeClr>
                </a:solidFill>
                <a:latin typeface="Museo 100"/>
              </a:rPr>
              <a:t>Avid searcher for home and garden décor (14%)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B627D1A9-3C44-40E9-8801-66D12052B7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88072" y="1613260"/>
            <a:ext cx="1080000" cy="1080000"/>
          </a:xfrm>
          <a:prstGeom prst="rect">
            <a:avLst/>
          </a:prstGeom>
        </p:spPr>
      </p:pic>
      <p:pic>
        <p:nvPicPr>
          <p:cNvPr id="18" name="Picture 2" descr="Related image">
            <a:extLst>
              <a:ext uri="{FF2B5EF4-FFF2-40B4-BE49-F238E27FC236}">
                <a16:creationId xmlns:a16="http://schemas.microsoft.com/office/drawing/2014/main" id="{29E3F7C0-CF33-4CF3-9DA2-193280868B4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50" t="20533" r="32305"/>
          <a:stretch/>
        </p:blipFill>
        <p:spPr bwMode="auto">
          <a:xfrm rot="1253766">
            <a:off x="3207049" y="3909691"/>
            <a:ext cx="256851" cy="828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 descr="A close up of a sign&#10;&#10;Description automatically generated">
            <a:extLst>
              <a:ext uri="{FF2B5EF4-FFF2-40B4-BE49-F238E27FC236}">
                <a16:creationId xmlns:a16="http://schemas.microsoft.com/office/drawing/2014/main" id="{DBA3A2C2-E865-4461-964E-770132D107A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65425" y="514059"/>
            <a:ext cx="923971" cy="923971"/>
          </a:xfrm>
          <a:prstGeom prst="rect">
            <a:avLst/>
          </a:prstGeom>
        </p:spPr>
      </p:pic>
      <p:pic>
        <p:nvPicPr>
          <p:cNvPr id="20" name="Picture 19" descr="A picture containing drawing, clock&#10;&#10;Description automatically generated">
            <a:extLst>
              <a:ext uri="{FF2B5EF4-FFF2-40B4-BE49-F238E27FC236}">
                <a16:creationId xmlns:a16="http://schemas.microsoft.com/office/drawing/2014/main" id="{84D940B3-86A7-4A48-9A1F-95174EE8F55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7043" y="192589"/>
            <a:ext cx="1081722" cy="1081722"/>
          </a:xfrm>
          <a:prstGeom prst="rect">
            <a:avLst/>
          </a:prstGeom>
        </p:spPr>
      </p:pic>
      <p:pic>
        <p:nvPicPr>
          <p:cNvPr id="21" name="Picture 20" descr="A picture containing toy, car&#10;&#10;Description automatically generated">
            <a:extLst>
              <a:ext uri="{FF2B5EF4-FFF2-40B4-BE49-F238E27FC236}">
                <a16:creationId xmlns:a16="http://schemas.microsoft.com/office/drawing/2014/main" id="{30E39501-55C3-4C42-A5D8-55DE3B3CA1B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326531" y="1656050"/>
            <a:ext cx="1401575" cy="1401575"/>
          </a:xfrm>
          <a:prstGeom prst="rect">
            <a:avLst/>
          </a:prstGeom>
        </p:spPr>
      </p:pic>
      <p:pic>
        <p:nvPicPr>
          <p:cNvPr id="22" name="Picture 21" descr="A picture containing transport, aircraft, balloon&#10;&#10;Description automatically generated">
            <a:extLst>
              <a:ext uri="{FF2B5EF4-FFF2-40B4-BE49-F238E27FC236}">
                <a16:creationId xmlns:a16="http://schemas.microsoft.com/office/drawing/2014/main" id="{E7BF739E-F248-4F7A-9320-8CC51F6B7CB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228019" y="3927765"/>
            <a:ext cx="997662" cy="997662"/>
          </a:xfrm>
          <a:prstGeom prst="rect">
            <a:avLst/>
          </a:prstGeom>
        </p:spPr>
      </p:pic>
      <p:pic>
        <p:nvPicPr>
          <p:cNvPr id="23" name="Picture 22" descr="A picture containing food&#10;&#10;Description automatically generated">
            <a:extLst>
              <a:ext uri="{FF2B5EF4-FFF2-40B4-BE49-F238E27FC236}">
                <a16:creationId xmlns:a16="http://schemas.microsoft.com/office/drawing/2014/main" id="{3812CE33-A044-42AF-B919-CF117CAD2F2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020944" y="4406072"/>
            <a:ext cx="1038710" cy="1038710"/>
          </a:xfrm>
          <a:prstGeom prst="rect">
            <a:avLst/>
          </a:prstGeom>
        </p:spPr>
      </p:pic>
      <p:pic>
        <p:nvPicPr>
          <p:cNvPr id="24" name="Picture 23" descr="A picture containing brick, ottoman, table&#10;&#10;Description automatically generated">
            <a:extLst>
              <a:ext uri="{FF2B5EF4-FFF2-40B4-BE49-F238E27FC236}">
                <a16:creationId xmlns:a16="http://schemas.microsoft.com/office/drawing/2014/main" id="{0E33BF0D-2C1A-4539-93A4-86FA858249C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55847" y="4876456"/>
            <a:ext cx="1038710" cy="1038710"/>
          </a:xfrm>
          <a:prstGeom prst="rect">
            <a:avLst/>
          </a:prstGeom>
        </p:spPr>
      </p:pic>
      <p:sp>
        <p:nvSpPr>
          <p:cNvPr id="25" name="Oval 24">
            <a:extLst>
              <a:ext uri="{FF2B5EF4-FFF2-40B4-BE49-F238E27FC236}">
                <a16:creationId xmlns:a16="http://schemas.microsoft.com/office/drawing/2014/main" id="{76A68F3A-2093-40CC-ADC3-7E2A1D3202EF}"/>
              </a:ext>
            </a:extLst>
          </p:cNvPr>
          <p:cNvSpPr/>
          <p:nvPr/>
        </p:nvSpPr>
        <p:spPr>
          <a:xfrm>
            <a:off x="4044239" y="3234786"/>
            <a:ext cx="2286060" cy="22860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6000" noProof="0" dirty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uLnTx/>
                <a:uFillTx/>
                <a:latin typeface="Museo 100"/>
                <a:ea typeface="+mn-ea"/>
                <a:cs typeface="+mn-cs"/>
              </a:rPr>
              <a:t>Holiday and accommodation searches (17%)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D8AEF689-771E-4969-A878-A86C23EF516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837473B0-CC2E-450A-ABE3-18F120FF3D39}">
                <a1611:picAttrSrcUrl xmlns:a1611="http://schemas.microsoft.com/office/drawing/2016/11/main" r:id="rId12"/>
              </a:ext>
            </a:extLst>
          </a:blip>
          <a:stretch>
            <a:fillRect/>
          </a:stretch>
        </p:blipFill>
        <p:spPr>
          <a:xfrm>
            <a:off x="4622928" y="3446714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9040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0C9999-29A6-4EE0-95E1-1C54B522AD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AUDIENCE PROFILE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068EF2B0-D3CB-4729-BE38-DE417C35582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56409009"/>
              </p:ext>
            </p:extLst>
          </p:nvPr>
        </p:nvGraphicFramePr>
        <p:xfrm>
          <a:off x="764958" y="1923321"/>
          <a:ext cx="5490840" cy="33653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8A4A9896-FC1F-4EF8-B32F-3F91FD28A7B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61381743"/>
              </p:ext>
            </p:extLst>
          </p:nvPr>
        </p:nvGraphicFramePr>
        <p:xfrm>
          <a:off x="6004265" y="1920188"/>
          <a:ext cx="5422777" cy="31645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582916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99AFB4-2934-4B8E-AC21-14DB2E7E82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AUDIENCE PROFILE – NESCAFE ORIGINAL</a:t>
            </a:r>
          </a:p>
        </p:txBody>
      </p:sp>
      <p:sp>
        <p:nvSpPr>
          <p:cNvPr id="3" name="Flowchart: Or 2">
            <a:extLst>
              <a:ext uri="{FF2B5EF4-FFF2-40B4-BE49-F238E27FC236}">
                <a16:creationId xmlns:a16="http://schemas.microsoft.com/office/drawing/2014/main" id="{B1FB025E-2A85-4DDD-A4FA-78699A9F3875}"/>
              </a:ext>
            </a:extLst>
          </p:cNvPr>
          <p:cNvSpPr/>
          <p:nvPr/>
        </p:nvSpPr>
        <p:spPr>
          <a:xfrm>
            <a:off x="4279599" y="1907917"/>
            <a:ext cx="3632802" cy="3632802"/>
          </a:xfrm>
          <a:prstGeom prst="flowChartOr">
            <a:avLst/>
          </a:prstGeom>
          <a:solidFill>
            <a:srgbClr val="873299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8F41D5F5-36D4-428C-B0C1-703DF522A30E}"/>
              </a:ext>
            </a:extLst>
          </p:cNvPr>
          <p:cNvSpPr txBox="1">
            <a:spLocks/>
          </p:cNvSpPr>
          <p:nvPr/>
        </p:nvSpPr>
        <p:spPr>
          <a:xfrm>
            <a:off x="4525997" y="2830638"/>
            <a:ext cx="1623963" cy="883625"/>
          </a:xfrm>
          <a:prstGeom prst="rect">
            <a:avLst/>
          </a:prstGeom>
        </p:spPr>
        <p:txBody>
          <a:bodyPr/>
          <a:lstStyle>
            <a:lvl1pPr marL="0" marR="0" indent="0" algn="l" defTabSz="3428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1"/>
              </a:spcAft>
              <a:buClrTx/>
              <a:buSzTx/>
              <a:buFont typeface="Arial"/>
              <a:buNone/>
              <a:tabLst/>
              <a:defRPr sz="1800" kern="1200">
                <a:solidFill>
                  <a:srgbClr val="4A4545"/>
                </a:solidFill>
                <a:latin typeface="+mn-lt"/>
                <a:ea typeface="+mn-ea"/>
                <a:cs typeface="Century Schoolbook"/>
              </a:defRPr>
            </a:lvl1pPr>
            <a:lvl2pPr marL="557084" indent="-214265" algn="l" defTabSz="342820" rtl="0" eaLnBrk="1" latinLnBrk="0" hangingPunct="1">
              <a:spcBef>
                <a:spcPts val="0"/>
              </a:spcBef>
              <a:spcAft>
                <a:spcPts val="901"/>
              </a:spcAft>
              <a:buFont typeface="Arial"/>
              <a:buChar char="–"/>
              <a:defRPr sz="1800" kern="1200">
                <a:solidFill>
                  <a:srgbClr val="4A4545"/>
                </a:solidFill>
                <a:latin typeface="+mn-lt"/>
                <a:ea typeface="+mn-ea"/>
                <a:cs typeface="Century Schoolbook"/>
              </a:defRPr>
            </a:lvl2pPr>
            <a:lvl3pPr marL="857053" indent="-171412" algn="l" defTabSz="342820" rtl="0" eaLnBrk="1" latinLnBrk="0" hangingPunct="1">
              <a:spcBef>
                <a:spcPts val="0"/>
              </a:spcBef>
              <a:spcAft>
                <a:spcPts val="901"/>
              </a:spcAft>
              <a:buFont typeface="Arial"/>
              <a:buChar char="•"/>
              <a:defRPr sz="1800" kern="1200">
                <a:solidFill>
                  <a:srgbClr val="4A4545"/>
                </a:solidFill>
                <a:latin typeface="+mn-lt"/>
                <a:ea typeface="+mn-ea"/>
                <a:cs typeface="Century Schoolbook"/>
              </a:defRPr>
            </a:lvl3pPr>
            <a:lvl4pPr marL="1199877" indent="-171412" algn="l" defTabSz="342820" rtl="0" eaLnBrk="1" latinLnBrk="0" hangingPunct="1">
              <a:spcBef>
                <a:spcPts val="0"/>
              </a:spcBef>
              <a:spcAft>
                <a:spcPts val="901"/>
              </a:spcAft>
              <a:buFont typeface="Arial"/>
              <a:buChar char="–"/>
              <a:defRPr sz="1800" kern="1200">
                <a:solidFill>
                  <a:srgbClr val="4A4545"/>
                </a:solidFill>
                <a:latin typeface="+mn-lt"/>
                <a:ea typeface="+mn-ea"/>
                <a:cs typeface="Century Schoolbook"/>
              </a:defRPr>
            </a:lvl4pPr>
            <a:lvl5pPr marL="1542692" indent="-171412" algn="l" defTabSz="342820" rtl="0" eaLnBrk="1" latinLnBrk="0" hangingPunct="1">
              <a:spcBef>
                <a:spcPts val="0"/>
              </a:spcBef>
              <a:spcAft>
                <a:spcPts val="901"/>
              </a:spcAft>
              <a:buFont typeface="Arial"/>
              <a:buChar char="»"/>
              <a:defRPr sz="1800" kern="1200">
                <a:solidFill>
                  <a:srgbClr val="4A4545"/>
                </a:solidFill>
                <a:latin typeface="+mn-lt"/>
                <a:ea typeface="+mn-ea"/>
                <a:cs typeface="Century Schoolbook"/>
              </a:defRPr>
            </a:lvl5pPr>
            <a:lvl6pPr marL="1885514" indent="-171412" algn="l" defTabSz="34282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335" indent="-171412" algn="l" defTabSz="34282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157" indent="-171412" algn="l" defTabSz="34282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3975" indent="-171412" algn="l" defTabSz="34282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/>
            <a:r>
              <a:rPr lang="en-GB" b="1" i="1" dirty="0">
                <a:solidFill>
                  <a:schemeClr val="bg1"/>
                </a:solidFill>
                <a:cs typeface="+mn-cs"/>
              </a:rPr>
              <a:t>Target Customer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14AC029-608F-4ACF-94E0-ACF22618465C}"/>
              </a:ext>
            </a:extLst>
          </p:cNvPr>
          <p:cNvSpPr txBox="1">
            <a:spLocks/>
          </p:cNvSpPr>
          <p:nvPr/>
        </p:nvSpPr>
        <p:spPr>
          <a:xfrm>
            <a:off x="6061145" y="2830638"/>
            <a:ext cx="1623963" cy="883625"/>
          </a:xfrm>
          <a:prstGeom prst="rect">
            <a:avLst/>
          </a:prstGeom>
        </p:spPr>
        <p:txBody>
          <a:bodyPr/>
          <a:lstStyle>
            <a:lvl1pPr marL="0" marR="0" indent="0" algn="l" defTabSz="3428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1"/>
              </a:spcAft>
              <a:buClrTx/>
              <a:buSzTx/>
              <a:buFont typeface="Arial"/>
              <a:buNone/>
              <a:tabLst/>
              <a:defRPr sz="1800" kern="1200">
                <a:solidFill>
                  <a:srgbClr val="4A4545"/>
                </a:solidFill>
                <a:latin typeface="+mn-lt"/>
                <a:ea typeface="+mn-ea"/>
                <a:cs typeface="Century Schoolbook"/>
              </a:defRPr>
            </a:lvl1pPr>
            <a:lvl2pPr marL="557084" indent="-214265" algn="l" defTabSz="342820" rtl="0" eaLnBrk="1" latinLnBrk="0" hangingPunct="1">
              <a:spcBef>
                <a:spcPts val="0"/>
              </a:spcBef>
              <a:spcAft>
                <a:spcPts val="901"/>
              </a:spcAft>
              <a:buFont typeface="Arial"/>
              <a:buChar char="–"/>
              <a:defRPr sz="1800" kern="1200">
                <a:solidFill>
                  <a:srgbClr val="4A4545"/>
                </a:solidFill>
                <a:latin typeface="+mn-lt"/>
                <a:ea typeface="+mn-ea"/>
                <a:cs typeface="Century Schoolbook"/>
              </a:defRPr>
            </a:lvl2pPr>
            <a:lvl3pPr marL="857053" indent="-171412" algn="l" defTabSz="342820" rtl="0" eaLnBrk="1" latinLnBrk="0" hangingPunct="1">
              <a:spcBef>
                <a:spcPts val="0"/>
              </a:spcBef>
              <a:spcAft>
                <a:spcPts val="901"/>
              </a:spcAft>
              <a:buFont typeface="Arial"/>
              <a:buChar char="•"/>
              <a:defRPr sz="1800" kern="1200">
                <a:solidFill>
                  <a:srgbClr val="4A4545"/>
                </a:solidFill>
                <a:latin typeface="+mn-lt"/>
                <a:ea typeface="+mn-ea"/>
                <a:cs typeface="Century Schoolbook"/>
              </a:defRPr>
            </a:lvl3pPr>
            <a:lvl4pPr marL="1199877" indent="-171412" algn="l" defTabSz="342820" rtl="0" eaLnBrk="1" latinLnBrk="0" hangingPunct="1">
              <a:spcBef>
                <a:spcPts val="0"/>
              </a:spcBef>
              <a:spcAft>
                <a:spcPts val="901"/>
              </a:spcAft>
              <a:buFont typeface="Arial"/>
              <a:buChar char="–"/>
              <a:defRPr sz="1800" kern="1200">
                <a:solidFill>
                  <a:srgbClr val="4A4545"/>
                </a:solidFill>
                <a:latin typeface="+mn-lt"/>
                <a:ea typeface="+mn-ea"/>
                <a:cs typeface="Century Schoolbook"/>
              </a:defRPr>
            </a:lvl4pPr>
            <a:lvl5pPr marL="1542692" indent="-171412" algn="l" defTabSz="342820" rtl="0" eaLnBrk="1" latinLnBrk="0" hangingPunct="1">
              <a:spcBef>
                <a:spcPts val="0"/>
              </a:spcBef>
              <a:spcAft>
                <a:spcPts val="901"/>
              </a:spcAft>
              <a:buFont typeface="Arial"/>
              <a:buChar char="»"/>
              <a:defRPr sz="1800" kern="1200">
                <a:solidFill>
                  <a:srgbClr val="4A4545"/>
                </a:solidFill>
                <a:latin typeface="+mn-lt"/>
                <a:ea typeface="+mn-ea"/>
                <a:cs typeface="Century Schoolbook"/>
              </a:defRPr>
            </a:lvl5pPr>
            <a:lvl6pPr marL="1885514" indent="-171412" algn="l" defTabSz="34282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335" indent="-171412" algn="l" defTabSz="34282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157" indent="-171412" algn="l" defTabSz="34282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3975" indent="-171412" algn="l" defTabSz="34282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/>
            <a:r>
              <a:rPr lang="en-GB" b="1" i="1" dirty="0">
                <a:solidFill>
                  <a:schemeClr val="bg1"/>
                </a:solidFill>
                <a:cs typeface="+mn-cs"/>
              </a:rPr>
              <a:t>Brand Attributes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6CD22CC6-3C27-4DB9-82A9-A7C429F9096A}"/>
              </a:ext>
            </a:extLst>
          </p:cNvPr>
          <p:cNvSpPr txBox="1">
            <a:spLocks/>
          </p:cNvSpPr>
          <p:nvPr/>
        </p:nvSpPr>
        <p:spPr>
          <a:xfrm>
            <a:off x="6018490" y="4153479"/>
            <a:ext cx="1623963" cy="883625"/>
          </a:xfrm>
          <a:prstGeom prst="rect">
            <a:avLst/>
          </a:prstGeom>
        </p:spPr>
        <p:txBody>
          <a:bodyPr/>
          <a:lstStyle>
            <a:lvl1pPr marL="0" marR="0" indent="0" algn="l" defTabSz="3428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1"/>
              </a:spcAft>
              <a:buClrTx/>
              <a:buSzTx/>
              <a:buFont typeface="Arial"/>
              <a:buNone/>
              <a:tabLst/>
              <a:defRPr sz="1800" kern="1200">
                <a:solidFill>
                  <a:srgbClr val="4A4545"/>
                </a:solidFill>
                <a:latin typeface="+mn-lt"/>
                <a:ea typeface="+mn-ea"/>
                <a:cs typeface="Century Schoolbook"/>
              </a:defRPr>
            </a:lvl1pPr>
            <a:lvl2pPr marL="557084" indent="-214265" algn="l" defTabSz="342820" rtl="0" eaLnBrk="1" latinLnBrk="0" hangingPunct="1">
              <a:spcBef>
                <a:spcPts val="0"/>
              </a:spcBef>
              <a:spcAft>
                <a:spcPts val="901"/>
              </a:spcAft>
              <a:buFont typeface="Arial"/>
              <a:buChar char="–"/>
              <a:defRPr sz="1800" kern="1200">
                <a:solidFill>
                  <a:srgbClr val="4A4545"/>
                </a:solidFill>
                <a:latin typeface="+mn-lt"/>
                <a:ea typeface="+mn-ea"/>
                <a:cs typeface="Century Schoolbook"/>
              </a:defRPr>
            </a:lvl2pPr>
            <a:lvl3pPr marL="857053" indent="-171412" algn="l" defTabSz="342820" rtl="0" eaLnBrk="1" latinLnBrk="0" hangingPunct="1">
              <a:spcBef>
                <a:spcPts val="0"/>
              </a:spcBef>
              <a:spcAft>
                <a:spcPts val="901"/>
              </a:spcAft>
              <a:buFont typeface="Arial"/>
              <a:buChar char="•"/>
              <a:defRPr sz="1800" kern="1200">
                <a:solidFill>
                  <a:srgbClr val="4A4545"/>
                </a:solidFill>
                <a:latin typeface="+mn-lt"/>
                <a:ea typeface="+mn-ea"/>
                <a:cs typeface="Century Schoolbook"/>
              </a:defRPr>
            </a:lvl3pPr>
            <a:lvl4pPr marL="1199877" indent="-171412" algn="l" defTabSz="342820" rtl="0" eaLnBrk="1" latinLnBrk="0" hangingPunct="1">
              <a:spcBef>
                <a:spcPts val="0"/>
              </a:spcBef>
              <a:spcAft>
                <a:spcPts val="901"/>
              </a:spcAft>
              <a:buFont typeface="Arial"/>
              <a:buChar char="–"/>
              <a:defRPr sz="1800" kern="1200">
                <a:solidFill>
                  <a:srgbClr val="4A4545"/>
                </a:solidFill>
                <a:latin typeface="+mn-lt"/>
                <a:ea typeface="+mn-ea"/>
                <a:cs typeface="Century Schoolbook"/>
              </a:defRPr>
            </a:lvl4pPr>
            <a:lvl5pPr marL="1542692" indent="-171412" algn="l" defTabSz="342820" rtl="0" eaLnBrk="1" latinLnBrk="0" hangingPunct="1">
              <a:spcBef>
                <a:spcPts val="0"/>
              </a:spcBef>
              <a:spcAft>
                <a:spcPts val="901"/>
              </a:spcAft>
              <a:buFont typeface="Arial"/>
              <a:buChar char="»"/>
              <a:defRPr sz="1800" kern="1200">
                <a:solidFill>
                  <a:srgbClr val="4A4545"/>
                </a:solidFill>
                <a:latin typeface="+mn-lt"/>
                <a:ea typeface="+mn-ea"/>
                <a:cs typeface="Century Schoolbook"/>
              </a:defRPr>
            </a:lvl5pPr>
            <a:lvl6pPr marL="1885514" indent="-171412" algn="l" defTabSz="34282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335" indent="-171412" algn="l" defTabSz="34282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157" indent="-171412" algn="l" defTabSz="34282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3975" indent="-171412" algn="l" defTabSz="34282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/>
            <a:r>
              <a:rPr lang="en-GB" b="1" i="1" dirty="0">
                <a:solidFill>
                  <a:schemeClr val="bg1"/>
                </a:solidFill>
                <a:cs typeface="+mn-cs"/>
              </a:rPr>
              <a:t>Brand </a:t>
            </a:r>
            <a:br>
              <a:rPr lang="en-GB" b="1" i="1" dirty="0">
                <a:solidFill>
                  <a:schemeClr val="bg1"/>
                </a:solidFill>
                <a:cs typeface="+mn-cs"/>
              </a:rPr>
            </a:br>
            <a:r>
              <a:rPr lang="en-GB" b="1" i="1" dirty="0">
                <a:solidFill>
                  <a:schemeClr val="bg1"/>
                </a:solidFill>
                <a:cs typeface="+mn-cs"/>
              </a:rPr>
              <a:t>Benefits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82B00742-BDD8-406C-BE48-81CF015B324C}"/>
              </a:ext>
            </a:extLst>
          </p:cNvPr>
          <p:cNvSpPr txBox="1">
            <a:spLocks/>
          </p:cNvSpPr>
          <p:nvPr/>
        </p:nvSpPr>
        <p:spPr>
          <a:xfrm>
            <a:off x="4523485" y="4206502"/>
            <a:ext cx="1623963" cy="883625"/>
          </a:xfrm>
          <a:prstGeom prst="rect">
            <a:avLst/>
          </a:prstGeom>
        </p:spPr>
        <p:txBody>
          <a:bodyPr/>
          <a:lstStyle>
            <a:lvl1pPr marL="0" marR="0" indent="0" algn="l" defTabSz="3428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1"/>
              </a:spcAft>
              <a:buClrTx/>
              <a:buSzTx/>
              <a:buFont typeface="Arial"/>
              <a:buNone/>
              <a:tabLst/>
              <a:defRPr sz="1800" kern="1200">
                <a:solidFill>
                  <a:srgbClr val="4A4545"/>
                </a:solidFill>
                <a:latin typeface="+mn-lt"/>
                <a:ea typeface="+mn-ea"/>
                <a:cs typeface="Century Schoolbook"/>
              </a:defRPr>
            </a:lvl1pPr>
            <a:lvl2pPr marL="557084" indent="-214265" algn="l" defTabSz="342820" rtl="0" eaLnBrk="1" latinLnBrk="0" hangingPunct="1">
              <a:spcBef>
                <a:spcPts val="0"/>
              </a:spcBef>
              <a:spcAft>
                <a:spcPts val="901"/>
              </a:spcAft>
              <a:buFont typeface="Arial"/>
              <a:buChar char="–"/>
              <a:defRPr sz="1800" kern="1200">
                <a:solidFill>
                  <a:srgbClr val="4A4545"/>
                </a:solidFill>
                <a:latin typeface="+mn-lt"/>
                <a:ea typeface="+mn-ea"/>
                <a:cs typeface="Century Schoolbook"/>
              </a:defRPr>
            </a:lvl2pPr>
            <a:lvl3pPr marL="857053" indent="-171412" algn="l" defTabSz="342820" rtl="0" eaLnBrk="1" latinLnBrk="0" hangingPunct="1">
              <a:spcBef>
                <a:spcPts val="0"/>
              </a:spcBef>
              <a:spcAft>
                <a:spcPts val="901"/>
              </a:spcAft>
              <a:buFont typeface="Arial"/>
              <a:buChar char="•"/>
              <a:defRPr sz="1800" kern="1200">
                <a:solidFill>
                  <a:srgbClr val="4A4545"/>
                </a:solidFill>
                <a:latin typeface="+mn-lt"/>
                <a:ea typeface="+mn-ea"/>
                <a:cs typeface="Century Schoolbook"/>
              </a:defRPr>
            </a:lvl3pPr>
            <a:lvl4pPr marL="1199877" indent="-171412" algn="l" defTabSz="342820" rtl="0" eaLnBrk="1" latinLnBrk="0" hangingPunct="1">
              <a:spcBef>
                <a:spcPts val="0"/>
              </a:spcBef>
              <a:spcAft>
                <a:spcPts val="901"/>
              </a:spcAft>
              <a:buFont typeface="Arial"/>
              <a:buChar char="–"/>
              <a:defRPr sz="1800" kern="1200">
                <a:solidFill>
                  <a:srgbClr val="4A4545"/>
                </a:solidFill>
                <a:latin typeface="+mn-lt"/>
                <a:ea typeface="+mn-ea"/>
                <a:cs typeface="Century Schoolbook"/>
              </a:defRPr>
            </a:lvl4pPr>
            <a:lvl5pPr marL="1542692" indent="-171412" algn="l" defTabSz="342820" rtl="0" eaLnBrk="1" latinLnBrk="0" hangingPunct="1">
              <a:spcBef>
                <a:spcPts val="0"/>
              </a:spcBef>
              <a:spcAft>
                <a:spcPts val="901"/>
              </a:spcAft>
              <a:buFont typeface="Arial"/>
              <a:buChar char="»"/>
              <a:defRPr sz="1800" kern="1200">
                <a:solidFill>
                  <a:srgbClr val="4A4545"/>
                </a:solidFill>
                <a:latin typeface="+mn-lt"/>
                <a:ea typeface="+mn-ea"/>
                <a:cs typeface="Century Schoolbook"/>
              </a:defRPr>
            </a:lvl5pPr>
            <a:lvl6pPr marL="1885514" indent="-171412" algn="l" defTabSz="34282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335" indent="-171412" algn="l" defTabSz="34282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157" indent="-171412" algn="l" defTabSz="34282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3975" indent="-171412" algn="l" defTabSz="34282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/>
            <a:r>
              <a:rPr lang="en-GB" b="1" i="1" dirty="0">
                <a:solidFill>
                  <a:schemeClr val="bg1"/>
                </a:solidFill>
                <a:cs typeface="+mn-cs"/>
              </a:rPr>
              <a:t>Brand </a:t>
            </a:r>
            <a:br>
              <a:rPr lang="en-GB" b="1" i="1" dirty="0">
                <a:solidFill>
                  <a:schemeClr val="bg1"/>
                </a:solidFill>
                <a:cs typeface="+mn-cs"/>
              </a:rPr>
            </a:br>
            <a:r>
              <a:rPr lang="en-GB" b="1" i="1" dirty="0">
                <a:solidFill>
                  <a:schemeClr val="bg1"/>
                </a:solidFill>
                <a:cs typeface="+mn-cs"/>
              </a:rPr>
              <a:t>Personality</a:t>
            </a:r>
          </a:p>
        </p:txBody>
      </p:sp>
      <p:sp>
        <p:nvSpPr>
          <p:cNvPr id="8" name="Speech Bubble: Rectangle 7">
            <a:extLst>
              <a:ext uri="{FF2B5EF4-FFF2-40B4-BE49-F238E27FC236}">
                <a16:creationId xmlns:a16="http://schemas.microsoft.com/office/drawing/2014/main" id="{401DCE38-5DEB-4779-9614-248138BE825F}"/>
              </a:ext>
            </a:extLst>
          </p:cNvPr>
          <p:cNvSpPr/>
          <p:nvPr/>
        </p:nvSpPr>
        <p:spPr>
          <a:xfrm>
            <a:off x="1388023" y="4595291"/>
            <a:ext cx="2974019" cy="945428"/>
          </a:xfrm>
          <a:prstGeom prst="wedgeRectCallout">
            <a:avLst>
              <a:gd name="adj1" fmla="val 55286"/>
              <a:gd name="adj2" fmla="val -37035"/>
            </a:avLst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Appreciates their ‘can-do’ attitude</a:t>
            </a:r>
          </a:p>
        </p:txBody>
      </p:sp>
      <p:sp>
        <p:nvSpPr>
          <p:cNvPr id="9" name="Speech Bubble: Rectangle 8">
            <a:extLst>
              <a:ext uri="{FF2B5EF4-FFF2-40B4-BE49-F238E27FC236}">
                <a16:creationId xmlns:a16="http://schemas.microsoft.com/office/drawing/2014/main" id="{6CD32AFC-4788-45A4-B470-AC4E0C8DF26D}"/>
              </a:ext>
            </a:extLst>
          </p:cNvPr>
          <p:cNvSpPr/>
          <p:nvPr/>
        </p:nvSpPr>
        <p:spPr>
          <a:xfrm>
            <a:off x="7960539" y="4564390"/>
            <a:ext cx="2974019" cy="945428"/>
          </a:xfrm>
          <a:prstGeom prst="wedgeRectCallout">
            <a:avLst>
              <a:gd name="adj1" fmla="val -56654"/>
              <a:gd name="adj2" fmla="val -36096"/>
            </a:avLst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Everyday coffee without the fuss, a coffee to kick start the day</a:t>
            </a:r>
          </a:p>
        </p:txBody>
      </p:sp>
      <p:sp>
        <p:nvSpPr>
          <p:cNvPr id="10" name="Speech Bubble: Rectangle 9">
            <a:extLst>
              <a:ext uri="{FF2B5EF4-FFF2-40B4-BE49-F238E27FC236}">
                <a16:creationId xmlns:a16="http://schemas.microsoft.com/office/drawing/2014/main" id="{81330DD4-D352-4ACF-9CAA-94D7FDB7A38A}"/>
              </a:ext>
            </a:extLst>
          </p:cNvPr>
          <p:cNvSpPr/>
          <p:nvPr/>
        </p:nvSpPr>
        <p:spPr>
          <a:xfrm>
            <a:off x="8040438" y="1891191"/>
            <a:ext cx="2974019" cy="1350595"/>
          </a:xfrm>
          <a:prstGeom prst="wedgeRectCallout">
            <a:avLst>
              <a:gd name="adj1" fmla="val -59341"/>
              <a:gd name="adj2" fmla="val 32640"/>
            </a:avLst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Positive and genuine. A relatable and friendly brand that customers can engage and converse with</a:t>
            </a:r>
          </a:p>
        </p:txBody>
      </p:sp>
      <p:sp>
        <p:nvSpPr>
          <p:cNvPr id="11" name="Speech Bubble: Rectangle 10">
            <a:extLst>
              <a:ext uri="{FF2B5EF4-FFF2-40B4-BE49-F238E27FC236}">
                <a16:creationId xmlns:a16="http://schemas.microsoft.com/office/drawing/2014/main" id="{89F1E495-AE9C-4D6D-A4F1-A0E097807408}"/>
              </a:ext>
            </a:extLst>
          </p:cNvPr>
          <p:cNvSpPr/>
          <p:nvPr/>
        </p:nvSpPr>
        <p:spPr>
          <a:xfrm>
            <a:off x="1321987" y="2112221"/>
            <a:ext cx="2974019" cy="945428"/>
          </a:xfrm>
          <a:prstGeom prst="wedgeRectCallout">
            <a:avLst>
              <a:gd name="adj1" fmla="val 54689"/>
              <a:gd name="adj2" fmla="val 40903"/>
            </a:avLst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Down to earth, C2DE, 45+ years, recruiting into the NESCAFÉ brand</a:t>
            </a:r>
          </a:p>
        </p:txBody>
      </p:sp>
    </p:spTree>
    <p:extLst>
      <p:ext uri="{BB962C8B-B14F-4D97-AF65-F5344CB8AC3E}">
        <p14:creationId xmlns:p14="http://schemas.microsoft.com/office/powerpoint/2010/main" val="16149363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99AFB4-2934-4B8E-AC21-14DB2E7E82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AUDIENCE PROFILE – NESCAFE GOLD</a:t>
            </a:r>
          </a:p>
        </p:txBody>
      </p:sp>
      <p:sp>
        <p:nvSpPr>
          <p:cNvPr id="3" name="Flowchart: Or 2">
            <a:extLst>
              <a:ext uri="{FF2B5EF4-FFF2-40B4-BE49-F238E27FC236}">
                <a16:creationId xmlns:a16="http://schemas.microsoft.com/office/drawing/2014/main" id="{2071ADF5-C015-4885-A474-75A417E8A078}"/>
              </a:ext>
            </a:extLst>
          </p:cNvPr>
          <p:cNvSpPr/>
          <p:nvPr/>
        </p:nvSpPr>
        <p:spPr>
          <a:xfrm>
            <a:off x="4279599" y="1874464"/>
            <a:ext cx="3632802" cy="3632802"/>
          </a:xfrm>
          <a:prstGeom prst="flowChartOr">
            <a:avLst/>
          </a:prstGeom>
          <a:solidFill>
            <a:srgbClr val="873299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254C9415-E705-4F42-B9F6-057A024E593E}"/>
              </a:ext>
            </a:extLst>
          </p:cNvPr>
          <p:cNvSpPr txBox="1">
            <a:spLocks/>
          </p:cNvSpPr>
          <p:nvPr/>
        </p:nvSpPr>
        <p:spPr>
          <a:xfrm>
            <a:off x="4525997" y="2797185"/>
            <a:ext cx="1623963" cy="883625"/>
          </a:xfrm>
          <a:prstGeom prst="rect">
            <a:avLst/>
          </a:prstGeom>
        </p:spPr>
        <p:txBody>
          <a:bodyPr/>
          <a:lstStyle>
            <a:lvl1pPr marL="0" marR="0" indent="0" algn="l" defTabSz="3428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1"/>
              </a:spcAft>
              <a:buClrTx/>
              <a:buSzTx/>
              <a:buFont typeface="Arial"/>
              <a:buNone/>
              <a:tabLst/>
              <a:defRPr sz="1800" kern="1200">
                <a:solidFill>
                  <a:srgbClr val="4A4545"/>
                </a:solidFill>
                <a:latin typeface="+mn-lt"/>
                <a:ea typeface="+mn-ea"/>
                <a:cs typeface="Century Schoolbook"/>
              </a:defRPr>
            </a:lvl1pPr>
            <a:lvl2pPr marL="557084" indent="-214265" algn="l" defTabSz="342820" rtl="0" eaLnBrk="1" latinLnBrk="0" hangingPunct="1">
              <a:spcBef>
                <a:spcPts val="0"/>
              </a:spcBef>
              <a:spcAft>
                <a:spcPts val="901"/>
              </a:spcAft>
              <a:buFont typeface="Arial"/>
              <a:buChar char="–"/>
              <a:defRPr sz="1800" kern="1200">
                <a:solidFill>
                  <a:srgbClr val="4A4545"/>
                </a:solidFill>
                <a:latin typeface="+mn-lt"/>
                <a:ea typeface="+mn-ea"/>
                <a:cs typeface="Century Schoolbook"/>
              </a:defRPr>
            </a:lvl2pPr>
            <a:lvl3pPr marL="857053" indent="-171412" algn="l" defTabSz="342820" rtl="0" eaLnBrk="1" latinLnBrk="0" hangingPunct="1">
              <a:spcBef>
                <a:spcPts val="0"/>
              </a:spcBef>
              <a:spcAft>
                <a:spcPts val="901"/>
              </a:spcAft>
              <a:buFont typeface="Arial"/>
              <a:buChar char="•"/>
              <a:defRPr sz="1800" kern="1200">
                <a:solidFill>
                  <a:srgbClr val="4A4545"/>
                </a:solidFill>
                <a:latin typeface="+mn-lt"/>
                <a:ea typeface="+mn-ea"/>
                <a:cs typeface="Century Schoolbook"/>
              </a:defRPr>
            </a:lvl3pPr>
            <a:lvl4pPr marL="1199877" indent="-171412" algn="l" defTabSz="342820" rtl="0" eaLnBrk="1" latinLnBrk="0" hangingPunct="1">
              <a:spcBef>
                <a:spcPts val="0"/>
              </a:spcBef>
              <a:spcAft>
                <a:spcPts val="901"/>
              </a:spcAft>
              <a:buFont typeface="Arial"/>
              <a:buChar char="–"/>
              <a:defRPr sz="1800" kern="1200">
                <a:solidFill>
                  <a:srgbClr val="4A4545"/>
                </a:solidFill>
                <a:latin typeface="+mn-lt"/>
                <a:ea typeface="+mn-ea"/>
                <a:cs typeface="Century Schoolbook"/>
              </a:defRPr>
            </a:lvl4pPr>
            <a:lvl5pPr marL="1542692" indent="-171412" algn="l" defTabSz="342820" rtl="0" eaLnBrk="1" latinLnBrk="0" hangingPunct="1">
              <a:spcBef>
                <a:spcPts val="0"/>
              </a:spcBef>
              <a:spcAft>
                <a:spcPts val="901"/>
              </a:spcAft>
              <a:buFont typeface="Arial"/>
              <a:buChar char="»"/>
              <a:defRPr sz="1800" kern="1200">
                <a:solidFill>
                  <a:srgbClr val="4A4545"/>
                </a:solidFill>
                <a:latin typeface="+mn-lt"/>
                <a:ea typeface="+mn-ea"/>
                <a:cs typeface="Century Schoolbook"/>
              </a:defRPr>
            </a:lvl5pPr>
            <a:lvl6pPr marL="1885514" indent="-171412" algn="l" defTabSz="34282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335" indent="-171412" algn="l" defTabSz="34282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157" indent="-171412" algn="l" defTabSz="34282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3975" indent="-171412" algn="l" defTabSz="34282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/>
            <a:r>
              <a:rPr lang="en-GB" b="1" i="1" dirty="0">
                <a:solidFill>
                  <a:schemeClr val="bg1"/>
                </a:solidFill>
                <a:cs typeface="+mn-cs"/>
              </a:rPr>
              <a:t>Target Customer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D770980-E6E7-45C7-B3B6-AAE18A1488C1}"/>
              </a:ext>
            </a:extLst>
          </p:cNvPr>
          <p:cNvSpPr txBox="1">
            <a:spLocks/>
          </p:cNvSpPr>
          <p:nvPr/>
        </p:nvSpPr>
        <p:spPr>
          <a:xfrm>
            <a:off x="6061145" y="2797185"/>
            <a:ext cx="1623963" cy="883625"/>
          </a:xfrm>
          <a:prstGeom prst="rect">
            <a:avLst/>
          </a:prstGeom>
        </p:spPr>
        <p:txBody>
          <a:bodyPr/>
          <a:lstStyle>
            <a:lvl1pPr marL="0" marR="0" indent="0" algn="l" defTabSz="3428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1"/>
              </a:spcAft>
              <a:buClrTx/>
              <a:buSzTx/>
              <a:buFont typeface="Arial"/>
              <a:buNone/>
              <a:tabLst/>
              <a:defRPr sz="1800" kern="1200">
                <a:solidFill>
                  <a:srgbClr val="4A4545"/>
                </a:solidFill>
                <a:latin typeface="+mn-lt"/>
                <a:ea typeface="+mn-ea"/>
                <a:cs typeface="Century Schoolbook"/>
              </a:defRPr>
            </a:lvl1pPr>
            <a:lvl2pPr marL="557084" indent="-214265" algn="l" defTabSz="342820" rtl="0" eaLnBrk="1" latinLnBrk="0" hangingPunct="1">
              <a:spcBef>
                <a:spcPts val="0"/>
              </a:spcBef>
              <a:spcAft>
                <a:spcPts val="901"/>
              </a:spcAft>
              <a:buFont typeface="Arial"/>
              <a:buChar char="–"/>
              <a:defRPr sz="1800" kern="1200">
                <a:solidFill>
                  <a:srgbClr val="4A4545"/>
                </a:solidFill>
                <a:latin typeface="+mn-lt"/>
                <a:ea typeface="+mn-ea"/>
                <a:cs typeface="Century Schoolbook"/>
              </a:defRPr>
            </a:lvl2pPr>
            <a:lvl3pPr marL="857053" indent="-171412" algn="l" defTabSz="342820" rtl="0" eaLnBrk="1" latinLnBrk="0" hangingPunct="1">
              <a:spcBef>
                <a:spcPts val="0"/>
              </a:spcBef>
              <a:spcAft>
                <a:spcPts val="901"/>
              </a:spcAft>
              <a:buFont typeface="Arial"/>
              <a:buChar char="•"/>
              <a:defRPr sz="1800" kern="1200">
                <a:solidFill>
                  <a:srgbClr val="4A4545"/>
                </a:solidFill>
                <a:latin typeface="+mn-lt"/>
                <a:ea typeface="+mn-ea"/>
                <a:cs typeface="Century Schoolbook"/>
              </a:defRPr>
            </a:lvl3pPr>
            <a:lvl4pPr marL="1199877" indent="-171412" algn="l" defTabSz="342820" rtl="0" eaLnBrk="1" latinLnBrk="0" hangingPunct="1">
              <a:spcBef>
                <a:spcPts val="0"/>
              </a:spcBef>
              <a:spcAft>
                <a:spcPts val="901"/>
              </a:spcAft>
              <a:buFont typeface="Arial"/>
              <a:buChar char="–"/>
              <a:defRPr sz="1800" kern="1200">
                <a:solidFill>
                  <a:srgbClr val="4A4545"/>
                </a:solidFill>
                <a:latin typeface="+mn-lt"/>
                <a:ea typeface="+mn-ea"/>
                <a:cs typeface="Century Schoolbook"/>
              </a:defRPr>
            </a:lvl4pPr>
            <a:lvl5pPr marL="1542692" indent="-171412" algn="l" defTabSz="342820" rtl="0" eaLnBrk="1" latinLnBrk="0" hangingPunct="1">
              <a:spcBef>
                <a:spcPts val="0"/>
              </a:spcBef>
              <a:spcAft>
                <a:spcPts val="901"/>
              </a:spcAft>
              <a:buFont typeface="Arial"/>
              <a:buChar char="»"/>
              <a:defRPr sz="1800" kern="1200">
                <a:solidFill>
                  <a:srgbClr val="4A4545"/>
                </a:solidFill>
                <a:latin typeface="+mn-lt"/>
                <a:ea typeface="+mn-ea"/>
                <a:cs typeface="Century Schoolbook"/>
              </a:defRPr>
            </a:lvl5pPr>
            <a:lvl6pPr marL="1885514" indent="-171412" algn="l" defTabSz="34282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335" indent="-171412" algn="l" defTabSz="34282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157" indent="-171412" algn="l" defTabSz="34282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3975" indent="-171412" algn="l" defTabSz="34282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/>
            <a:r>
              <a:rPr lang="en-GB" b="1" i="1" dirty="0">
                <a:solidFill>
                  <a:schemeClr val="bg1"/>
                </a:solidFill>
                <a:cs typeface="+mn-cs"/>
              </a:rPr>
              <a:t>Brand Attributes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40B2FCA5-E133-4AC3-BBF0-E10B328FB36C}"/>
              </a:ext>
            </a:extLst>
          </p:cNvPr>
          <p:cNvSpPr txBox="1">
            <a:spLocks/>
          </p:cNvSpPr>
          <p:nvPr/>
        </p:nvSpPr>
        <p:spPr>
          <a:xfrm>
            <a:off x="6018490" y="4120026"/>
            <a:ext cx="1623963" cy="883625"/>
          </a:xfrm>
          <a:prstGeom prst="rect">
            <a:avLst/>
          </a:prstGeom>
        </p:spPr>
        <p:txBody>
          <a:bodyPr/>
          <a:lstStyle>
            <a:lvl1pPr marL="0" marR="0" indent="0" algn="l" defTabSz="3428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1"/>
              </a:spcAft>
              <a:buClrTx/>
              <a:buSzTx/>
              <a:buFont typeface="Arial"/>
              <a:buNone/>
              <a:tabLst/>
              <a:defRPr sz="1800" kern="1200">
                <a:solidFill>
                  <a:srgbClr val="4A4545"/>
                </a:solidFill>
                <a:latin typeface="+mn-lt"/>
                <a:ea typeface="+mn-ea"/>
                <a:cs typeface="Century Schoolbook"/>
              </a:defRPr>
            </a:lvl1pPr>
            <a:lvl2pPr marL="557084" indent="-214265" algn="l" defTabSz="342820" rtl="0" eaLnBrk="1" latinLnBrk="0" hangingPunct="1">
              <a:spcBef>
                <a:spcPts val="0"/>
              </a:spcBef>
              <a:spcAft>
                <a:spcPts val="901"/>
              </a:spcAft>
              <a:buFont typeface="Arial"/>
              <a:buChar char="–"/>
              <a:defRPr sz="1800" kern="1200">
                <a:solidFill>
                  <a:srgbClr val="4A4545"/>
                </a:solidFill>
                <a:latin typeface="+mn-lt"/>
                <a:ea typeface="+mn-ea"/>
                <a:cs typeface="Century Schoolbook"/>
              </a:defRPr>
            </a:lvl2pPr>
            <a:lvl3pPr marL="857053" indent="-171412" algn="l" defTabSz="342820" rtl="0" eaLnBrk="1" latinLnBrk="0" hangingPunct="1">
              <a:spcBef>
                <a:spcPts val="0"/>
              </a:spcBef>
              <a:spcAft>
                <a:spcPts val="901"/>
              </a:spcAft>
              <a:buFont typeface="Arial"/>
              <a:buChar char="•"/>
              <a:defRPr sz="1800" kern="1200">
                <a:solidFill>
                  <a:srgbClr val="4A4545"/>
                </a:solidFill>
                <a:latin typeface="+mn-lt"/>
                <a:ea typeface="+mn-ea"/>
                <a:cs typeface="Century Schoolbook"/>
              </a:defRPr>
            </a:lvl3pPr>
            <a:lvl4pPr marL="1199877" indent="-171412" algn="l" defTabSz="342820" rtl="0" eaLnBrk="1" latinLnBrk="0" hangingPunct="1">
              <a:spcBef>
                <a:spcPts val="0"/>
              </a:spcBef>
              <a:spcAft>
                <a:spcPts val="901"/>
              </a:spcAft>
              <a:buFont typeface="Arial"/>
              <a:buChar char="–"/>
              <a:defRPr sz="1800" kern="1200">
                <a:solidFill>
                  <a:srgbClr val="4A4545"/>
                </a:solidFill>
                <a:latin typeface="+mn-lt"/>
                <a:ea typeface="+mn-ea"/>
                <a:cs typeface="Century Schoolbook"/>
              </a:defRPr>
            </a:lvl4pPr>
            <a:lvl5pPr marL="1542692" indent="-171412" algn="l" defTabSz="342820" rtl="0" eaLnBrk="1" latinLnBrk="0" hangingPunct="1">
              <a:spcBef>
                <a:spcPts val="0"/>
              </a:spcBef>
              <a:spcAft>
                <a:spcPts val="901"/>
              </a:spcAft>
              <a:buFont typeface="Arial"/>
              <a:buChar char="»"/>
              <a:defRPr sz="1800" kern="1200">
                <a:solidFill>
                  <a:srgbClr val="4A4545"/>
                </a:solidFill>
                <a:latin typeface="+mn-lt"/>
                <a:ea typeface="+mn-ea"/>
                <a:cs typeface="Century Schoolbook"/>
              </a:defRPr>
            </a:lvl5pPr>
            <a:lvl6pPr marL="1885514" indent="-171412" algn="l" defTabSz="34282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335" indent="-171412" algn="l" defTabSz="34282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157" indent="-171412" algn="l" defTabSz="34282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3975" indent="-171412" algn="l" defTabSz="34282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/>
            <a:r>
              <a:rPr lang="en-GB" b="1" i="1" dirty="0">
                <a:solidFill>
                  <a:schemeClr val="bg1"/>
                </a:solidFill>
                <a:cs typeface="+mn-cs"/>
              </a:rPr>
              <a:t>Brand </a:t>
            </a:r>
            <a:br>
              <a:rPr lang="en-GB" b="1" i="1" dirty="0">
                <a:solidFill>
                  <a:schemeClr val="bg1"/>
                </a:solidFill>
                <a:cs typeface="+mn-cs"/>
              </a:rPr>
            </a:br>
            <a:r>
              <a:rPr lang="en-GB" b="1" i="1" dirty="0">
                <a:solidFill>
                  <a:schemeClr val="bg1"/>
                </a:solidFill>
                <a:cs typeface="+mn-cs"/>
              </a:rPr>
              <a:t>Benefits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EE52BE4E-0DF7-4134-B455-F0A169DF9303}"/>
              </a:ext>
            </a:extLst>
          </p:cNvPr>
          <p:cNvSpPr txBox="1">
            <a:spLocks/>
          </p:cNvSpPr>
          <p:nvPr/>
        </p:nvSpPr>
        <p:spPr>
          <a:xfrm>
            <a:off x="4488630" y="4173049"/>
            <a:ext cx="1623963" cy="883625"/>
          </a:xfrm>
          <a:prstGeom prst="rect">
            <a:avLst/>
          </a:prstGeom>
        </p:spPr>
        <p:txBody>
          <a:bodyPr/>
          <a:lstStyle>
            <a:lvl1pPr marL="0" marR="0" indent="0" algn="l" defTabSz="3428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1"/>
              </a:spcAft>
              <a:buClrTx/>
              <a:buSzTx/>
              <a:buFont typeface="Arial"/>
              <a:buNone/>
              <a:tabLst/>
              <a:defRPr sz="1800" kern="1200">
                <a:solidFill>
                  <a:srgbClr val="4A4545"/>
                </a:solidFill>
                <a:latin typeface="+mn-lt"/>
                <a:ea typeface="+mn-ea"/>
                <a:cs typeface="Century Schoolbook"/>
              </a:defRPr>
            </a:lvl1pPr>
            <a:lvl2pPr marL="557084" indent="-214265" algn="l" defTabSz="342820" rtl="0" eaLnBrk="1" latinLnBrk="0" hangingPunct="1">
              <a:spcBef>
                <a:spcPts val="0"/>
              </a:spcBef>
              <a:spcAft>
                <a:spcPts val="901"/>
              </a:spcAft>
              <a:buFont typeface="Arial"/>
              <a:buChar char="–"/>
              <a:defRPr sz="1800" kern="1200">
                <a:solidFill>
                  <a:srgbClr val="4A4545"/>
                </a:solidFill>
                <a:latin typeface="+mn-lt"/>
                <a:ea typeface="+mn-ea"/>
                <a:cs typeface="Century Schoolbook"/>
              </a:defRPr>
            </a:lvl2pPr>
            <a:lvl3pPr marL="857053" indent="-171412" algn="l" defTabSz="342820" rtl="0" eaLnBrk="1" latinLnBrk="0" hangingPunct="1">
              <a:spcBef>
                <a:spcPts val="0"/>
              </a:spcBef>
              <a:spcAft>
                <a:spcPts val="901"/>
              </a:spcAft>
              <a:buFont typeface="Arial"/>
              <a:buChar char="•"/>
              <a:defRPr sz="1800" kern="1200">
                <a:solidFill>
                  <a:srgbClr val="4A4545"/>
                </a:solidFill>
                <a:latin typeface="+mn-lt"/>
                <a:ea typeface="+mn-ea"/>
                <a:cs typeface="Century Schoolbook"/>
              </a:defRPr>
            </a:lvl3pPr>
            <a:lvl4pPr marL="1199877" indent="-171412" algn="l" defTabSz="342820" rtl="0" eaLnBrk="1" latinLnBrk="0" hangingPunct="1">
              <a:spcBef>
                <a:spcPts val="0"/>
              </a:spcBef>
              <a:spcAft>
                <a:spcPts val="901"/>
              </a:spcAft>
              <a:buFont typeface="Arial"/>
              <a:buChar char="–"/>
              <a:defRPr sz="1800" kern="1200">
                <a:solidFill>
                  <a:srgbClr val="4A4545"/>
                </a:solidFill>
                <a:latin typeface="+mn-lt"/>
                <a:ea typeface="+mn-ea"/>
                <a:cs typeface="Century Schoolbook"/>
              </a:defRPr>
            </a:lvl4pPr>
            <a:lvl5pPr marL="1542692" indent="-171412" algn="l" defTabSz="342820" rtl="0" eaLnBrk="1" latinLnBrk="0" hangingPunct="1">
              <a:spcBef>
                <a:spcPts val="0"/>
              </a:spcBef>
              <a:spcAft>
                <a:spcPts val="901"/>
              </a:spcAft>
              <a:buFont typeface="Arial"/>
              <a:buChar char="»"/>
              <a:defRPr sz="1800" kern="1200">
                <a:solidFill>
                  <a:srgbClr val="4A4545"/>
                </a:solidFill>
                <a:latin typeface="+mn-lt"/>
                <a:ea typeface="+mn-ea"/>
                <a:cs typeface="Century Schoolbook"/>
              </a:defRPr>
            </a:lvl5pPr>
            <a:lvl6pPr marL="1885514" indent="-171412" algn="l" defTabSz="34282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335" indent="-171412" algn="l" defTabSz="34282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157" indent="-171412" algn="l" defTabSz="34282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3975" indent="-171412" algn="l" defTabSz="34282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/>
            <a:r>
              <a:rPr lang="en-GB" b="1" i="1" dirty="0">
                <a:solidFill>
                  <a:schemeClr val="bg1"/>
                </a:solidFill>
                <a:cs typeface="+mn-cs"/>
              </a:rPr>
              <a:t>Brand </a:t>
            </a:r>
            <a:br>
              <a:rPr lang="en-GB" b="1" i="1" dirty="0">
                <a:solidFill>
                  <a:schemeClr val="bg1"/>
                </a:solidFill>
                <a:cs typeface="+mn-cs"/>
              </a:rPr>
            </a:br>
            <a:r>
              <a:rPr lang="en-GB" b="1" i="1" dirty="0">
                <a:solidFill>
                  <a:schemeClr val="bg1"/>
                </a:solidFill>
                <a:cs typeface="+mn-cs"/>
              </a:rPr>
              <a:t>Personality</a:t>
            </a:r>
          </a:p>
        </p:txBody>
      </p:sp>
      <p:sp>
        <p:nvSpPr>
          <p:cNvPr id="8" name="Speech Bubble: Rectangle 7">
            <a:extLst>
              <a:ext uri="{FF2B5EF4-FFF2-40B4-BE49-F238E27FC236}">
                <a16:creationId xmlns:a16="http://schemas.microsoft.com/office/drawing/2014/main" id="{6CECF09C-D092-4E61-BCE0-DDE740E941D7}"/>
              </a:ext>
            </a:extLst>
          </p:cNvPr>
          <p:cNvSpPr/>
          <p:nvPr/>
        </p:nvSpPr>
        <p:spPr>
          <a:xfrm>
            <a:off x="1388023" y="4561838"/>
            <a:ext cx="2974019" cy="945428"/>
          </a:xfrm>
          <a:prstGeom prst="wedgeRectCallout">
            <a:avLst>
              <a:gd name="adj1" fmla="val 55286"/>
              <a:gd name="adj2" fmla="val -37035"/>
            </a:avLst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A friendly and genuine brand that truly cares about their customers</a:t>
            </a:r>
          </a:p>
        </p:txBody>
      </p:sp>
      <p:sp>
        <p:nvSpPr>
          <p:cNvPr id="9" name="Speech Bubble: Rectangle 8">
            <a:extLst>
              <a:ext uri="{FF2B5EF4-FFF2-40B4-BE49-F238E27FC236}">
                <a16:creationId xmlns:a16="http://schemas.microsoft.com/office/drawing/2014/main" id="{75597DF4-3111-47DF-B542-6568C125FC15}"/>
              </a:ext>
            </a:extLst>
          </p:cNvPr>
          <p:cNvSpPr/>
          <p:nvPr/>
        </p:nvSpPr>
        <p:spPr>
          <a:xfrm>
            <a:off x="7960539" y="4530937"/>
            <a:ext cx="2974019" cy="945428"/>
          </a:xfrm>
          <a:prstGeom prst="wedgeRectCallout">
            <a:avLst>
              <a:gd name="adj1" fmla="val -56654"/>
              <a:gd name="adj2" fmla="val -36096"/>
            </a:avLst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High quality coffee products, made with fine ingredients, for those who want something special</a:t>
            </a:r>
          </a:p>
        </p:txBody>
      </p:sp>
      <p:sp>
        <p:nvSpPr>
          <p:cNvPr id="10" name="Speech Bubble: Rectangle 9">
            <a:extLst>
              <a:ext uri="{FF2B5EF4-FFF2-40B4-BE49-F238E27FC236}">
                <a16:creationId xmlns:a16="http://schemas.microsoft.com/office/drawing/2014/main" id="{97FD3B10-AB6F-43E8-8978-C7F536F9AE3C}"/>
              </a:ext>
            </a:extLst>
          </p:cNvPr>
          <p:cNvSpPr/>
          <p:nvPr/>
        </p:nvSpPr>
        <p:spPr>
          <a:xfrm>
            <a:off x="7960539" y="2011498"/>
            <a:ext cx="2974019" cy="945428"/>
          </a:xfrm>
          <a:prstGeom prst="wedgeRectCallout">
            <a:avLst>
              <a:gd name="adj1" fmla="val -56057"/>
              <a:gd name="adj2" fmla="val 41842"/>
            </a:avLst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Coffee crafted with care for moments that matter, a coffee for a time out and social treats</a:t>
            </a:r>
          </a:p>
        </p:txBody>
      </p:sp>
      <p:sp>
        <p:nvSpPr>
          <p:cNvPr id="11" name="Speech Bubble: Rectangle 10">
            <a:extLst>
              <a:ext uri="{FF2B5EF4-FFF2-40B4-BE49-F238E27FC236}">
                <a16:creationId xmlns:a16="http://schemas.microsoft.com/office/drawing/2014/main" id="{E81A8841-1059-444B-9376-DC4EB6FAA0FD}"/>
              </a:ext>
            </a:extLst>
          </p:cNvPr>
          <p:cNvSpPr/>
          <p:nvPr/>
        </p:nvSpPr>
        <p:spPr>
          <a:xfrm>
            <a:off x="1321987" y="2078768"/>
            <a:ext cx="2974019" cy="945428"/>
          </a:xfrm>
          <a:prstGeom prst="wedgeRectCallout">
            <a:avLst>
              <a:gd name="adj1" fmla="val 54689"/>
              <a:gd name="adj2" fmla="val 40903"/>
            </a:avLst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45-65 years old, ABC1</a:t>
            </a:r>
          </a:p>
        </p:txBody>
      </p:sp>
    </p:spTree>
    <p:extLst>
      <p:ext uri="{BB962C8B-B14F-4D97-AF65-F5344CB8AC3E}">
        <p14:creationId xmlns:p14="http://schemas.microsoft.com/office/powerpoint/2010/main" val="4281045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99AFB4-2934-4B8E-AC21-14DB2E7E82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AUDIENCE PROFILE – NESCAFE AZERA</a:t>
            </a:r>
          </a:p>
        </p:txBody>
      </p:sp>
      <p:sp>
        <p:nvSpPr>
          <p:cNvPr id="3" name="Flowchart: Or 2">
            <a:extLst>
              <a:ext uri="{FF2B5EF4-FFF2-40B4-BE49-F238E27FC236}">
                <a16:creationId xmlns:a16="http://schemas.microsoft.com/office/drawing/2014/main" id="{0AC1C4BD-4115-4691-819E-E113BCBCC6A7}"/>
              </a:ext>
            </a:extLst>
          </p:cNvPr>
          <p:cNvSpPr/>
          <p:nvPr/>
        </p:nvSpPr>
        <p:spPr>
          <a:xfrm>
            <a:off x="4279599" y="1941371"/>
            <a:ext cx="3632802" cy="3632802"/>
          </a:xfrm>
          <a:prstGeom prst="flowChartOr">
            <a:avLst/>
          </a:prstGeom>
          <a:solidFill>
            <a:srgbClr val="873299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2F28F685-870E-4856-B54E-6489A5B7BFBD}"/>
              </a:ext>
            </a:extLst>
          </p:cNvPr>
          <p:cNvSpPr txBox="1">
            <a:spLocks/>
          </p:cNvSpPr>
          <p:nvPr/>
        </p:nvSpPr>
        <p:spPr>
          <a:xfrm>
            <a:off x="4525997" y="2864092"/>
            <a:ext cx="1623963" cy="883625"/>
          </a:xfrm>
          <a:prstGeom prst="rect">
            <a:avLst/>
          </a:prstGeom>
        </p:spPr>
        <p:txBody>
          <a:bodyPr/>
          <a:lstStyle>
            <a:lvl1pPr marL="0" marR="0" indent="0" algn="l" defTabSz="3428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1"/>
              </a:spcAft>
              <a:buClrTx/>
              <a:buSzTx/>
              <a:buFont typeface="Arial"/>
              <a:buNone/>
              <a:tabLst/>
              <a:defRPr sz="1800" kern="1200">
                <a:solidFill>
                  <a:srgbClr val="4A4545"/>
                </a:solidFill>
                <a:latin typeface="+mn-lt"/>
                <a:ea typeface="+mn-ea"/>
                <a:cs typeface="Century Schoolbook"/>
              </a:defRPr>
            </a:lvl1pPr>
            <a:lvl2pPr marL="557084" indent="-214265" algn="l" defTabSz="342820" rtl="0" eaLnBrk="1" latinLnBrk="0" hangingPunct="1">
              <a:spcBef>
                <a:spcPts val="0"/>
              </a:spcBef>
              <a:spcAft>
                <a:spcPts val="901"/>
              </a:spcAft>
              <a:buFont typeface="Arial"/>
              <a:buChar char="–"/>
              <a:defRPr sz="1800" kern="1200">
                <a:solidFill>
                  <a:srgbClr val="4A4545"/>
                </a:solidFill>
                <a:latin typeface="+mn-lt"/>
                <a:ea typeface="+mn-ea"/>
                <a:cs typeface="Century Schoolbook"/>
              </a:defRPr>
            </a:lvl2pPr>
            <a:lvl3pPr marL="857053" indent="-171412" algn="l" defTabSz="342820" rtl="0" eaLnBrk="1" latinLnBrk="0" hangingPunct="1">
              <a:spcBef>
                <a:spcPts val="0"/>
              </a:spcBef>
              <a:spcAft>
                <a:spcPts val="901"/>
              </a:spcAft>
              <a:buFont typeface="Arial"/>
              <a:buChar char="•"/>
              <a:defRPr sz="1800" kern="1200">
                <a:solidFill>
                  <a:srgbClr val="4A4545"/>
                </a:solidFill>
                <a:latin typeface="+mn-lt"/>
                <a:ea typeface="+mn-ea"/>
                <a:cs typeface="Century Schoolbook"/>
              </a:defRPr>
            </a:lvl3pPr>
            <a:lvl4pPr marL="1199877" indent="-171412" algn="l" defTabSz="342820" rtl="0" eaLnBrk="1" latinLnBrk="0" hangingPunct="1">
              <a:spcBef>
                <a:spcPts val="0"/>
              </a:spcBef>
              <a:spcAft>
                <a:spcPts val="901"/>
              </a:spcAft>
              <a:buFont typeface="Arial"/>
              <a:buChar char="–"/>
              <a:defRPr sz="1800" kern="1200">
                <a:solidFill>
                  <a:srgbClr val="4A4545"/>
                </a:solidFill>
                <a:latin typeface="+mn-lt"/>
                <a:ea typeface="+mn-ea"/>
                <a:cs typeface="Century Schoolbook"/>
              </a:defRPr>
            </a:lvl4pPr>
            <a:lvl5pPr marL="1542692" indent="-171412" algn="l" defTabSz="342820" rtl="0" eaLnBrk="1" latinLnBrk="0" hangingPunct="1">
              <a:spcBef>
                <a:spcPts val="0"/>
              </a:spcBef>
              <a:spcAft>
                <a:spcPts val="901"/>
              </a:spcAft>
              <a:buFont typeface="Arial"/>
              <a:buChar char="»"/>
              <a:defRPr sz="1800" kern="1200">
                <a:solidFill>
                  <a:srgbClr val="4A4545"/>
                </a:solidFill>
                <a:latin typeface="+mn-lt"/>
                <a:ea typeface="+mn-ea"/>
                <a:cs typeface="Century Schoolbook"/>
              </a:defRPr>
            </a:lvl5pPr>
            <a:lvl6pPr marL="1885514" indent="-171412" algn="l" defTabSz="34282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335" indent="-171412" algn="l" defTabSz="34282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157" indent="-171412" algn="l" defTabSz="34282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3975" indent="-171412" algn="l" defTabSz="34282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/>
            <a:r>
              <a:rPr lang="en-GB" b="1" i="1" dirty="0">
                <a:solidFill>
                  <a:schemeClr val="bg1"/>
                </a:solidFill>
                <a:cs typeface="+mn-cs"/>
              </a:rPr>
              <a:t>Target Customer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D1926DD-D463-43E5-9665-CE311E1BD808}"/>
              </a:ext>
            </a:extLst>
          </p:cNvPr>
          <p:cNvSpPr txBox="1">
            <a:spLocks/>
          </p:cNvSpPr>
          <p:nvPr/>
        </p:nvSpPr>
        <p:spPr>
          <a:xfrm>
            <a:off x="6061145" y="2864092"/>
            <a:ext cx="1623963" cy="883625"/>
          </a:xfrm>
          <a:prstGeom prst="rect">
            <a:avLst/>
          </a:prstGeom>
        </p:spPr>
        <p:txBody>
          <a:bodyPr/>
          <a:lstStyle>
            <a:lvl1pPr marL="0" marR="0" indent="0" algn="l" defTabSz="3428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1"/>
              </a:spcAft>
              <a:buClrTx/>
              <a:buSzTx/>
              <a:buFont typeface="Arial"/>
              <a:buNone/>
              <a:tabLst/>
              <a:defRPr sz="1800" kern="1200">
                <a:solidFill>
                  <a:srgbClr val="4A4545"/>
                </a:solidFill>
                <a:latin typeface="+mn-lt"/>
                <a:ea typeface="+mn-ea"/>
                <a:cs typeface="Century Schoolbook"/>
              </a:defRPr>
            </a:lvl1pPr>
            <a:lvl2pPr marL="557084" indent="-214265" algn="l" defTabSz="342820" rtl="0" eaLnBrk="1" latinLnBrk="0" hangingPunct="1">
              <a:spcBef>
                <a:spcPts val="0"/>
              </a:spcBef>
              <a:spcAft>
                <a:spcPts val="901"/>
              </a:spcAft>
              <a:buFont typeface="Arial"/>
              <a:buChar char="–"/>
              <a:defRPr sz="1800" kern="1200">
                <a:solidFill>
                  <a:srgbClr val="4A4545"/>
                </a:solidFill>
                <a:latin typeface="+mn-lt"/>
                <a:ea typeface="+mn-ea"/>
                <a:cs typeface="Century Schoolbook"/>
              </a:defRPr>
            </a:lvl2pPr>
            <a:lvl3pPr marL="857053" indent="-171412" algn="l" defTabSz="342820" rtl="0" eaLnBrk="1" latinLnBrk="0" hangingPunct="1">
              <a:spcBef>
                <a:spcPts val="0"/>
              </a:spcBef>
              <a:spcAft>
                <a:spcPts val="901"/>
              </a:spcAft>
              <a:buFont typeface="Arial"/>
              <a:buChar char="•"/>
              <a:defRPr sz="1800" kern="1200">
                <a:solidFill>
                  <a:srgbClr val="4A4545"/>
                </a:solidFill>
                <a:latin typeface="+mn-lt"/>
                <a:ea typeface="+mn-ea"/>
                <a:cs typeface="Century Schoolbook"/>
              </a:defRPr>
            </a:lvl3pPr>
            <a:lvl4pPr marL="1199877" indent="-171412" algn="l" defTabSz="342820" rtl="0" eaLnBrk="1" latinLnBrk="0" hangingPunct="1">
              <a:spcBef>
                <a:spcPts val="0"/>
              </a:spcBef>
              <a:spcAft>
                <a:spcPts val="901"/>
              </a:spcAft>
              <a:buFont typeface="Arial"/>
              <a:buChar char="–"/>
              <a:defRPr sz="1800" kern="1200">
                <a:solidFill>
                  <a:srgbClr val="4A4545"/>
                </a:solidFill>
                <a:latin typeface="+mn-lt"/>
                <a:ea typeface="+mn-ea"/>
                <a:cs typeface="Century Schoolbook"/>
              </a:defRPr>
            </a:lvl4pPr>
            <a:lvl5pPr marL="1542692" indent="-171412" algn="l" defTabSz="342820" rtl="0" eaLnBrk="1" latinLnBrk="0" hangingPunct="1">
              <a:spcBef>
                <a:spcPts val="0"/>
              </a:spcBef>
              <a:spcAft>
                <a:spcPts val="901"/>
              </a:spcAft>
              <a:buFont typeface="Arial"/>
              <a:buChar char="»"/>
              <a:defRPr sz="1800" kern="1200">
                <a:solidFill>
                  <a:srgbClr val="4A4545"/>
                </a:solidFill>
                <a:latin typeface="+mn-lt"/>
                <a:ea typeface="+mn-ea"/>
                <a:cs typeface="Century Schoolbook"/>
              </a:defRPr>
            </a:lvl5pPr>
            <a:lvl6pPr marL="1885514" indent="-171412" algn="l" defTabSz="34282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335" indent="-171412" algn="l" defTabSz="34282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157" indent="-171412" algn="l" defTabSz="34282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3975" indent="-171412" algn="l" defTabSz="34282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/>
            <a:r>
              <a:rPr lang="en-GB" b="1" i="1" dirty="0">
                <a:solidFill>
                  <a:schemeClr val="bg1"/>
                </a:solidFill>
                <a:cs typeface="+mn-cs"/>
              </a:rPr>
              <a:t>Brand Attributes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706D7ED4-A801-473A-AEAA-6D9043153D7B}"/>
              </a:ext>
            </a:extLst>
          </p:cNvPr>
          <p:cNvSpPr txBox="1">
            <a:spLocks/>
          </p:cNvSpPr>
          <p:nvPr/>
        </p:nvSpPr>
        <p:spPr>
          <a:xfrm>
            <a:off x="6018490" y="4186933"/>
            <a:ext cx="1623963" cy="883625"/>
          </a:xfrm>
          <a:prstGeom prst="rect">
            <a:avLst/>
          </a:prstGeom>
        </p:spPr>
        <p:txBody>
          <a:bodyPr/>
          <a:lstStyle>
            <a:lvl1pPr marL="0" marR="0" indent="0" algn="l" defTabSz="3428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1"/>
              </a:spcAft>
              <a:buClrTx/>
              <a:buSzTx/>
              <a:buFont typeface="Arial"/>
              <a:buNone/>
              <a:tabLst/>
              <a:defRPr sz="1800" kern="1200">
                <a:solidFill>
                  <a:srgbClr val="4A4545"/>
                </a:solidFill>
                <a:latin typeface="+mn-lt"/>
                <a:ea typeface="+mn-ea"/>
                <a:cs typeface="Century Schoolbook"/>
              </a:defRPr>
            </a:lvl1pPr>
            <a:lvl2pPr marL="557084" indent="-214265" algn="l" defTabSz="342820" rtl="0" eaLnBrk="1" latinLnBrk="0" hangingPunct="1">
              <a:spcBef>
                <a:spcPts val="0"/>
              </a:spcBef>
              <a:spcAft>
                <a:spcPts val="901"/>
              </a:spcAft>
              <a:buFont typeface="Arial"/>
              <a:buChar char="–"/>
              <a:defRPr sz="1800" kern="1200">
                <a:solidFill>
                  <a:srgbClr val="4A4545"/>
                </a:solidFill>
                <a:latin typeface="+mn-lt"/>
                <a:ea typeface="+mn-ea"/>
                <a:cs typeface="Century Schoolbook"/>
              </a:defRPr>
            </a:lvl2pPr>
            <a:lvl3pPr marL="857053" indent="-171412" algn="l" defTabSz="342820" rtl="0" eaLnBrk="1" latinLnBrk="0" hangingPunct="1">
              <a:spcBef>
                <a:spcPts val="0"/>
              </a:spcBef>
              <a:spcAft>
                <a:spcPts val="901"/>
              </a:spcAft>
              <a:buFont typeface="Arial"/>
              <a:buChar char="•"/>
              <a:defRPr sz="1800" kern="1200">
                <a:solidFill>
                  <a:srgbClr val="4A4545"/>
                </a:solidFill>
                <a:latin typeface="+mn-lt"/>
                <a:ea typeface="+mn-ea"/>
                <a:cs typeface="Century Schoolbook"/>
              </a:defRPr>
            </a:lvl3pPr>
            <a:lvl4pPr marL="1199877" indent="-171412" algn="l" defTabSz="342820" rtl="0" eaLnBrk="1" latinLnBrk="0" hangingPunct="1">
              <a:spcBef>
                <a:spcPts val="0"/>
              </a:spcBef>
              <a:spcAft>
                <a:spcPts val="901"/>
              </a:spcAft>
              <a:buFont typeface="Arial"/>
              <a:buChar char="–"/>
              <a:defRPr sz="1800" kern="1200">
                <a:solidFill>
                  <a:srgbClr val="4A4545"/>
                </a:solidFill>
                <a:latin typeface="+mn-lt"/>
                <a:ea typeface="+mn-ea"/>
                <a:cs typeface="Century Schoolbook"/>
              </a:defRPr>
            </a:lvl4pPr>
            <a:lvl5pPr marL="1542692" indent="-171412" algn="l" defTabSz="342820" rtl="0" eaLnBrk="1" latinLnBrk="0" hangingPunct="1">
              <a:spcBef>
                <a:spcPts val="0"/>
              </a:spcBef>
              <a:spcAft>
                <a:spcPts val="901"/>
              </a:spcAft>
              <a:buFont typeface="Arial"/>
              <a:buChar char="»"/>
              <a:defRPr sz="1800" kern="1200">
                <a:solidFill>
                  <a:srgbClr val="4A4545"/>
                </a:solidFill>
                <a:latin typeface="+mn-lt"/>
                <a:ea typeface="+mn-ea"/>
                <a:cs typeface="Century Schoolbook"/>
              </a:defRPr>
            </a:lvl5pPr>
            <a:lvl6pPr marL="1885514" indent="-171412" algn="l" defTabSz="34282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335" indent="-171412" algn="l" defTabSz="34282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157" indent="-171412" algn="l" defTabSz="34282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3975" indent="-171412" algn="l" defTabSz="34282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/>
            <a:r>
              <a:rPr lang="en-GB" b="1" i="1" dirty="0">
                <a:solidFill>
                  <a:schemeClr val="bg1"/>
                </a:solidFill>
                <a:cs typeface="+mn-cs"/>
              </a:rPr>
              <a:t>Brand </a:t>
            </a:r>
            <a:br>
              <a:rPr lang="en-GB" b="1" i="1" dirty="0">
                <a:solidFill>
                  <a:schemeClr val="bg1"/>
                </a:solidFill>
                <a:cs typeface="+mn-cs"/>
              </a:rPr>
            </a:br>
            <a:r>
              <a:rPr lang="en-GB" b="1" i="1" dirty="0">
                <a:solidFill>
                  <a:schemeClr val="bg1"/>
                </a:solidFill>
                <a:cs typeface="+mn-cs"/>
              </a:rPr>
              <a:t>Benefits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6216705B-3E20-4434-80B5-547846007B45}"/>
              </a:ext>
            </a:extLst>
          </p:cNvPr>
          <p:cNvSpPr txBox="1">
            <a:spLocks/>
          </p:cNvSpPr>
          <p:nvPr/>
        </p:nvSpPr>
        <p:spPr>
          <a:xfrm>
            <a:off x="4488630" y="4239956"/>
            <a:ext cx="1623963" cy="883625"/>
          </a:xfrm>
          <a:prstGeom prst="rect">
            <a:avLst/>
          </a:prstGeom>
        </p:spPr>
        <p:txBody>
          <a:bodyPr/>
          <a:lstStyle>
            <a:lvl1pPr marL="0" marR="0" indent="0" algn="l" defTabSz="3428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1"/>
              </a:spcAft>
              <a:buClrTx/>
              <a:buSzTx/>
              <a:buFont typeface="Arial"/>
              <a:buNone/>
              <a:tabLst/>
              <a:defRPr sz="1800" kern="1200">
                <a:solidFill>
                  <a:srgbClr val="4A4545"/>
                </a:solidFill>
                <a:latin typeface="+mn-lt"/>
                <a:ea typeface="+mn-ea"/>
                <a:cs typeface="Century Schoolbook"/>
              </a:defRPr>
            </a:lvl1pPr>
            <a:lvl2pPr marL="557084" indent="-214265" algn="l" defTabSz="342820" rtl="0" eaLnBrk="1" latinLnBrk="0" hangingPunct="1">
              <a:spcBef>
                <a:spcPts val="0"/>
              </a:spcBef>
              <a:spcAft>
                <a:spcPts val="901"/>
              </a:spcAft>
              <a:buFont typeface="Arial"/>
              <a:buChar char="–"/>
              <a:defRPr sz="1800" kern="1200">
                <a:solidFill>
                  <a:srgbClr val="4A4545"/>
                </a:solidFill>
                <a:latin typeface="+mn-lt"/>
                <a:ea typeface="+mn-ea"/>
                <a:cs typeface="Century Schoolbook"/>
              </a:defRPr>
            </a:lvl2pPr>
            <a:lvl3pPr marL="857053" indent="-171412" algn="l" defTabSz="342820" rtl="0" eaLnBrk="1" latinLnBrk="0" hangingPunct="1">
              <a:spcBef>
                <a:spcPts val="0"/>
              </a:spcBef>
              <a:spcAft>
                <a:spcPts val="901"/>
              </a:spcAft>
              <a:buFont typeface="Arial"/>
              <a:buChar char="•"/>
              <a:defRPr sz="1800" kern="1200">
                <a:solidFill>
                  <a:srgbClr val="4A4545"/>
                </a:solidFill>
                <a:latin typeface="+mn-lt"/>
                <a:ea typeface="+mn-ea"/>
                <a:cs typeface="Century Schoolbook"/>
              </a:defRPr>
            </a:lvl3pPr>
            <a:lvl4pPr marL="1199877" indent="-171412" algn="l" defTabSz="342820" rtl="0" eaLnBrk="1" latinLnBrk="0" hangingPunct="1">
              <a:spcBef>
                <a:spcPts val="0"/>
              </a:spcBef>
              <a:spcAft>
                <a:spcPts val="901"/>
              </a:spcAft>
              <a:buFont typeface="Arial"/>
              <a:buChar char="–"/>
              <a:defRPr sz="1800" kern="1200">
                <a:solidFill>
                  <a:srgbClr val="4A4545"/>
                </a:solidFill>
                <a:latin typeface="+mn-lt"/>
                <a:ea typeface="+mn-ea"/>
                <a:cs typeface="Century Schoolbook"/>
              </a:defRPr>
            </a:lvl4pPr>
            <a:lvl5pPr marL="1542692" indent="-171412" algn="l" defTabSz="342820" rtl="0" eaLnBrk="1" latinLnBrk="0" hangingPunct="1">
              <a:spcBef>
                <a:spcPts val="0"/>
              </a:spcBef>
              <a:spcAft>
                <a:spcPts val="901"/>
              </a:spcAft>
              <a:buFont typeface="Arial"/>
              <a:buChar char="»"/>
              <a:defRPr sz="1800" kern="1200">
                <a:solidFill>
                  <a:srgbClr val="4A4545"/>
                </a:solidFill>
                <a:latin typeface="+mn-lt"/>
                <a:ea typeface="+mn-ea"/>
                <a:cs typeface="Century Schoolbook"/>
              </a:defRPr>
            </a:lvl5pPr>
            <a:lvl6pPr marL="1885514" indent="-171412" algn="l" defTabSz="34282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335" indent="-171412" algn="l" defTabSz="34282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157" indent="-171412" algn="l" defTabSz="34282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3975" indent="-171412" algn="l" defTabSz="34282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/>
            <a:r>
              <a:rPr lang="en-GB" b="1" i="1" dirty="0">
                <a:solidFill>
                  <a:schemeClr val="bg1"/>
                </a:solidFill>
                <a:cs typeface="+mn-cs"/>
              </a:rPr>
              <a:t>Brand </a:t>
            </a:r>
            <a:br>
              <a:rPr lang="en-GB" b="1" i="1" dirty="0">
                <a:solidFill>
                  <a:schemeClr val="bg1"/>
                </a:solidFill>
                <a:cs typeface="+mn-cs"/>
              </a:rPr>
            </a:br>
            <a:r>
              <a:rPr lang="en-GB" b="1" i="1" dirty="0">
                <a:solidFill>
                  <a:schemeClr val="bg1"/>
                </a:solidFill>
                <a:cs typeface="+mn-cs"/>
              </a:rPr>
              <a:t>Personality</a:t>
            </a:r>
          </a:p>
        </p:txBody>
      </p:sp>
      <p:sp>
        <p:nvSpPr>
          <p:cNvPr id="8" name="Speech Bubble: Rectangle 7">
            <a:extLst>
              <a:ext uri="{FF2B5EF4-FFF2-40B4-BE49-F238E27FC236}">
                <a16:creationId xmlns:a16="http://schemas.microsoft.com/office/drawing/2014/main" id="{0B26F90E-0E4B-4A4A-B245-97F97768DA2F}"/>
              </a:ext>
            </a:extLst>
          </p:cNvPr>
          <p:cNvSpPr/>
          <p:nvPr/>
        </p:nvSpPr>
        <p:spPr>
          <a:xfrm>
            <a:off x="1388023" y="4628745"/>
            <a:ext cx="2974019" cy="945428"/>
          </a:xfrm>
          <a:prstGeom prst="wedgeRectCallout">
            <a:avLst>
              <a:gd name="adj1" fmla="val 55286"/>
              <a:gd name="adj2" fmla="val -37035"/>
            </a:avLst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Premiumisation and youth </a:t>
            </a:r>
          </a:p>
        </p:txBody>
      </p:sp>
      <p:sp>
        <p:nvSpPr>
          <p:cNvPr id="9" name="Speech Bubble: Rectangle 8">
            <a:extLst>
              <a:ext uri="{FF2B5EF4-FFF2-40B4-BE49-F238E27FC236}">
                <a16:creationId xmlns:a16="http://schemas.microsoft.com/office/drawing/2014/main" id="{054911C5-ED9F-41B4-A123-969FD11D2E63}"/>
              </a:ext>
            </a:extLst>
          </p:cNvPr>
          <p:cNvSpPr/>
          <p:nvPr/>
        </p:nvSpPr>
        <p:spPr>
          <a:xfrm>
            <a:off x="7960539" y="4597844"/>
            <a:ext cx="2974019" cy="945428"/>
          </a:xfrm>
          <a:prstGeom prst="wedgeRectCallout">
            <a:avLst>
              <a:gd name="adj1" fmla="val -56654"/>
              <a:gd name="adj2" fmla="val -36096"/>
            </a:avLst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Diversification to upcoming coffee segments that is attractive to a younger audience </a:t>
            </a:r>
          </a:p>
        </p:txBody>
      </p:sp>
      <p:sp>
        <p:nvSpPr>
          <p:cNvPr id="10" name="Speech Bubble: Rectangle 9">
            <a:extLst>
              <a:ext uri="{FF2B5EF4-FFF2-40B4-BE49-F238E27FC236}">
                <a16:creationId xmlns:a16="http://schemas.microsoft.com/office/drawing/2014/main" id="{7798CEF2-4D23-4FD5-ABB4-66BE7C5180B3}"/>
              </a:ext>
            </a:extLst>
          </p:cNvPr>
          <p:cNvSpPr/>
          <p:nvPr/>
        </p:nvSpPr>
        <p:spPr>
          <a:xfrm>
            <a:off x="7960539" y="2078405"/>
            <a:ext cx="2974019" cy="945428"/>
          </a:xfrm>
          <a:prstGeom prst="wedgeRectCallout">
            <a:avLst>
              <a:gd name="adj1" fmla="val -56057"/>
              <a:gd name="adj2" fmla="val 41842"/>
            </a:avLst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Stimulates people, encourages them to connect with the world</a:t>
            </a:r>
          </a:p>
        </p:txBody>
      </p:sp>
      <p:sp>
        <p:nvSpPr>
          <p:cNvPr id="11" name="Speech Bubble: Rectangle 10">
            <a:extLst>
              <a:ext uri="{FF2B5EF4-FFF2-40B4-BE49-F238E27FC236}">
                <a16:creationId xmlns:a16="http://schemas.microsoft.com/office/drawing/2014/main" id="{44A712D2-C78C-41E5-B191-3A23BD7C1E66}"/>
              </a:ext>
            </a:extLst>
          </p:cNvPr>
          <p:cNvSpPr/>
          <p:nvPr/>
        </p:nvSpPr>
        <p:spPr>
          <a:xfrm>
            <a:off x="1321987" y="2145675"/>
            <a:ext cx="2974019" cy="945428"/>
          </a:xfrm>
          <a:prstGeom prst="wedgeRectCallout">
            <a:avLst>
              <a:gd name="adj1" fmla="val 54689"/>
              <a:gd name="adj2" fmla="val 40903"/>
            </a:avLst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err="1"/>
              <a:t>GenX</a:t>
            </a:r>
            <a:r>
              <a:rPr lang="en-GB" sz="1400" dirty="0"/>
              <a:t>, the trend setter, early adopters, ABC1</a:t>
            </a:r>
          </a:p>
        </p:txBody>
      </p:sp>
    </p:spTree>
    <p:extLst>
      <p:ext uri="{BB962C8B-B14F-4D97-AF65-F5344CB8AC3E}">
        <p14:creationId xmlns:p14="http://schemas.microsoft.com/office/powerpoint/2010/main" val="8362338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2FB68C-4F66-42C5-AB4C-3C3ED95EF4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ASIM &amp; CONTENT TERRITORIES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9FC51E5-C976-476A-9A28-C6A66BB2C66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/>
          <a:stretch/>
        </p:blipFill>
        <p:spPr>
          <a:xfrm>
            <a:off x="6563070" y="1688256"/>
            <a:ext cx="5186345" cy="3907371"/>
          </a:xfrm>
          <a:prstGeom prst="roundRect">
            <a:avLst>
              <a:gd name="adj" fmla="val 29103"/>
            </a:avLst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582A94D7-D0F0-4128-8A44-A763448CFE72}"/>
              </a:ext>
            </a:extLst>
          </p:cNvPr>
          <p:cNvGrpSpPr/>
          <p:nvPr/>
        </p:nvGrpSpPr>
        <p:grpSpPr>
          <a:xfrm>
            <a:off x="608278" y="1659962"/>
            <a:ext cx="5487722" cy="4528965"/>
            <a:chOff x="471855" y="1549680"/>
            <a:chExt cx="7763894" cy="4685272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77DE582A-29FF-4875-AB6F-516FEF4AC72D}"/>
                </a:ext>
              </a:extLst>
            </p:cNvPr>
            <p:cNvSpPr/>
            <p:nvPr/>
          </p:nvSpPr>
          <p:spPr>
            <a:xfrm>
              <a:off x="3255109" y="3595802"/>
              <a:ext cx="2197386" cy="624254"/>
            </a:xfrm>
            <a:prstGeom prst="roundRect">
              <a:avLst/>
            </a:prstGeom>
            <a:solidFill>
              <a:srgbClr val="BD9BBC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Coffee Type</a:t>
              </a:r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DFB3C4A8-54AE-484C-B2F6-949BA74646AB}"/>
                </a:ext>
              </a:extLst>
            </p:cNvPr>
            <p:cNvSpPr/>
            <p:nvPr/>
          </p:nvSpPr>
          <p:spPr>
            <a:xfrm>
              <a:off x="3255109" y="1552856"/>
              <a:ext cx="2197386" cy="624254"/>
            </a:xfrm>
            <a:prstGeom prst="roundRect">
              <a:avLst/>
            </a:prstGeom>
            <a:solidFill>
              <a:srgbClr val="BD9BBC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Coffee Origins</a:t>
              </a:r>
            </a:p>
          </p:txBody>
        </p:sp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F7FB5886-348F-4BFD-8B30-EC64B43AB301}"/>
                </a:ext>
              </a:extLst>
            </p:cNvPr>
            <p:cNvSpPr/>
            <p:nvPr/>
          </p:nvSpPr>
          <p:spPr>
            <a:xfrm>
              <a:off x="471855" y="2564608"/>
              <a:ext cx="2197386" cy="624254"/>
            </a:xfrm>
            <a:prstGeom prst="roundRect">
              <a:avLst/>
            </a:prstGeom>
            <a:solidFill>
              <a:srgbClr val="BD9BBC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Coffee Accessories</a:t>
              </a:r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4A8D93FB-C484-40EC-8C0F-ED689CBF4C7B}"/>
                </a:ext>
              </a:extLst>
            </p:cNvPr>
            <p:cNvSpPr/>
            <p:nvPr/>
          </p:nvSpPr>
          <p:spPr>
            <a:xfrm>
              <a:off x="471855" y="3579536"/>
              <a:ext cx="2197386" cy="624254"/>
            </a:xfrm>
            <a:prstGeom prst="roundRect">
              <a:avLst/>
            </a:prstGeom>
            <a:solidFill>
              <a:srgbClr val="BD9BBC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Coffee Culture</a:t>
              </a:r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0EEC8F5D-F0D4-4FD0-B24F-45C7F6816D1F}"/>
                </a:ext>
              </a:extLst>
            </p:cNvPr>
            <p:cNvSpPr/>
            <p:nvPr/>
          </p:nvSpPr>
          <p:spPr>
            <a:xfrm>
              <a:off x="471855" y="4595770"/>
              <a:ext cx="2197386" cy="624254"/>
            </a:xfrm>
            <a:prstGeom prst="roundRect">
              <a:avLst/>
            </a:prstGeom>
            <a:solidFill>
              <a:srgbClr val="BD9BBC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Coffee Events</a:t>
              </a:r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580466C8-EA39-4460-B2B1-3280C0B33F0B}"/>
                </a:ext>
              </a:extLst>
            </p:cNvPr>
            <p:cNvSpPr/>
            <p:nvPr/>
          </p:nvSpPr>
          <p:spPr>
            <a:xfrm>
              <a:off x="471855" y="1549680"/>
              <a:ext cx="2197386" cy="624254"/>
            </a:xfrm>
            <a:prstGeom prst="roundRect">
              <a:avLst/>
            </a:prstGeom>
            <a:solidFill>
              <a:srgbClr val="BD9BBC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Beauty &amp; Clothing</a:t>
              </a:r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58CD79B8-035E-4CAB-96BE-D2C0FFBEE0A9}"/>
                </a:ext>
              </a:extLst>
            </p:cNvPr>
            <p:cNvSpPr/>
            <p:nvPr/>
          </p:nvSpPr>
          <p:spPr>
            <a:xfrm>
              <a:off x="3255109" y="2563239"/>
              <a:ext cx="2197386" cy="624254"/>
            </a:xfrm>
            <a:prstGeom prst="roundRect">
              <a:avLst/>
            </a:prstGeom>
            <a:solidFill>
              <a:srgbClr val="BD9BBC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Coffee Pods</a:t>
              </a:r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158BC02E-7357-4414-B0A4-7B1C03C0C58D}"/>
                </a:ext>
              </a:extLst>
            </p:cNvPr>
            <p:cNvSpPr/>
            <p:nvPr/>
          </p:nvSpPr>
          <p:spPr>
            <a:xfrm>
              <a:off x="471855" y="5610698"/>
              <a:ext cx="2197386" cy="624254"/>
            </a:xfrm>
            <a:prstGeom prst="roundRect">
              <a:avLst/>
            </a:prstGeom>
            <a:solidFill>
              <a:srgbClr val="BD9BBC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Coffee Machines</a:t>
              </a:r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A05938D5-A392-403E-865C-27B9A5C10088}"/>
                </a:ext>
              </a:extLst>
            </p:cNvPr>
            <p:cNvSpPr/>
            <p:nvPr/>
          </p:nvSpPr>
          <p:spPr>
            <a:xfrm>
              <a:off x="3310792" y="4628365"/>
              <a:ext cx="2197386" cy="624254"/>
            </a:xfrm>
            <a:prstGeom prst="roundRect">
              <a:avLst/>
            </a:prstGeom>
            <a:solidFill>
              <a:srgbClr val="BD9BBC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Gifts</a:t>
              </a:r>
            </a:p>
          </p:txBody>
        </p: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4C3AEF29-5490-48E9-8A3F-7ED8FFAEB0BB}"/>
                </a:ext>
              </a:extLst>
            </p:cNvPr>
            <p:cNvSpPr/>
            <p:nvPr/>
          </p:nvSpPr>
          <p:spPr>
            <a:xfrm>
              <a:off x="3310792" y="5591905"/>
              <a:ext cx="2197386" cy="624254"/>
            </a:xfrm>
            <a:prstGeom prst="roundRect">
              <a:avLst/>
            </a:prstGeom>
            <a:solidFill>
              <a:srgbClr val="BD9BBC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Health</a:t>
              </a:r>
            </a:p>
          </p:txBody>
        </p: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9F27E693-3F63-446A-9B92-5FF82982CCEE}"/>
                </a:ext>
              </a:extLst>
            </p:cNvPr>
            <p:cNvSpPr/>
            <p:nvPr/>
          </p:nvSpPr>
          <p:spPr>
            <a:xfrm>
              <a:off x="6038363" y="1549680"/>
              <a:ext cx="2197386" cy="624254"/>
            </a:xfrm>
            <a:prstGeom prst="roundRect">
              <a:avLst/>
            </a:prstGeom>
            <a:solidFill>
              <a:srgbClr val="BD9BBC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Latte Art</a:t>
              </a:r>
            </a:p>
          </p:txBody>
        </p:sp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733CEFA4-CA66-4DFF-AA0C-1484BFC4765C}"/>
                </a:ext>
              </a:extLst>
            </p:cNvPr>
            <p:cNvSpPr/>
            <p:nvPr/>
          </p:nvSpPr>
          <p:spPr>
            <a:xfrm>
              <a:off x="6038363" y="2584901"/>
              <a:ext cx="2197386" cy="624254"/>
            </a:xfrm>
            <a:prstGeom prst="roundRect">
              <a:avLst/>
            </a:prstGeom>
            <a:solidFill>
              <a:srgbClr val="BD9BBC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Travel</a:t>
              </a:r>
            </a:p>
          </p:txBody>
        </p:sp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CC004F6D-3A74-4CFF-8E86-BB9BC850FD8B}"/>
                </a:ext>
              </a:extLst>
            </p:cNvPr>
            <p:cNvSpPr/>
            <p:nvPr/>
          </p:nvSpPr>
          <p:spPr>
            <a:xfrm>
              <a:off x="6038363" y="3573757"/>
              <a:ext cx="2197386" cy="624254"/>
            </a:xfrm>
            <a:prstGeom prst="roundRect">
              <a:avLst/>
            </a:prstGeom>
            <a:solidFill>
              <a:srgbClr val="BD9BBC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Offers &amp; Sale</a:t>
              </a:r>
            </a:p>
          </p:txBody>
        </p:sp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FC98740E-A5E4-4D6F-9786-ECD96EC3E14A}"/>
                </a:ext>
              </a:extLst>
            </p:cNvPr>
            <p:cNvSpPr/>
            <p:nvPr/>
          </p:nvSpPr>
          <p:spPr>
            <a:xfrm>
              <a:off x="6038363" y="4624737"/>
              <a:ext cx="2197386" cy="624254"/>
            </a:xfrm>
            <a:prstGeom prst="roundRect">
              <a:avLst/>
            </a:prstGeom>
            <a:solidFill>
              <a:srgbClr val="BD9BBC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Recipes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616398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135F673-3C42-4486-8AC6-EDE13FC29A81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dirty="0"/>
              <a:t>GA Organic Performance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FE58141-57B9-47DA-9033-6F5115C637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SEO PERFORMANCE UPDATE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8709D06C-5AA2-457F-BF04-579ADA08718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37168129"/>
              </p:ext>
            </p:extLst>
          </p:nvPr>
        </p:nvGraphicFramePr>
        <p:xfrm>
          <a:off x="518428" y="1781631"/>
          <a:ext cx="7807298" cy="38564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Oval 4">
            <a:extLst>
              <a:ext uri="{FF2B5EF4-FFF2-40B4-BE49-F238E27FC236}">
                <a16:creationId xmlns:a16="http://schemas.microsoft.com/office/drawing/2014/main" id="{010BD237-01E2-40E2-9E75-59252E3EB510}"/>
              </a:ext>
            </a:extLst>
          </p:cNvPr>
          <p:cNvSpPr/>
          <p:nvPr/>
        </p:nvSpPr>
        <p:spPr>
          <a:xfrm>
            <a:off x="9268478" y="3239357"/>
            <a:ext cx="2378228" cy="220982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200" b="1" dirty="0"/>
              <a:t>47% YoY increase*</a:t>
            </a:r>
          </a:p>
          <a:p>
            <a:pPr algn="ctr"/>
            <a:r>
              <a:rPr lang="en-GB" sz="1200" dirty="0"/>
              <a:t>(Sessions)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4469D1A-CDBB-4C96-B1CC-5B56C42C932F}"/>
              </a:ext>
            </a:extLst>
          </p:cNvPr>
          <p:cNvSpPr/>
          <p:nvPr/>
        </p:nvSpPr>
        <p:spPr>
          <a:xfrm>
            <a:off x="8504146" y="1484433"/>
            <a:ext cx="2378228" cy="220982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200" b="1" dirty="0"/>
              <a:t>34% YoY increase*</a:t>
            </a:r>
          </a:p>
          <a:p>
            <a:pPr algn="ctr"/>
            <a:r>
              <a:rPr lang="en-GB" sz="1200" dirty="0"/>
              <a:t>(New users)</a:t>
            </a:r>
          </a:p>
        </p:txBody>
      </p:sp>
    </p:spTree>
    <p:extLst>
      <p:ext uri="{BB962C8B-B14F-4D97-AF65-F5344CB8AC3E}">
        <p14:creationId xmlns:p14="http://schemas.microsoft.com/office/powerpoint/2010/main" val="4603092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40B2647-2DBD-48D0-884A-686DEF1BFD3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0" y="297810"/>
            <a:ext cx="12192000" cy="230832"/>
          </a:xfrm>
        </p:spPr>
        <p:txBody>
          <a:bodyPr/>
          <a:lstStyle/>
          <a:p>
            <a:r>
              <a:rPr lang="en-GB" dirty="0"/>
              <a:t>Keyword Rankings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8F332A0-E297-4E87-801D-37BDEEADF1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SEO PERFORMANCE UPDATE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722681BF-0FE7-49EC-AA4B-E1B23F7B3311}"/>
              </a:ext>
            </a:extLst>
          </p:cNvPr>
          <p:cNvSpPr/>
          <p:nvPr/>
        </p:nvSpPr>
        <p:spPr>
          <a:xfrm>
            <a:off x="9505688" y="528642"/>
            <a:ext cx="2072640" cy="192633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/>
              <a:t>46% YoY increase in position 1-3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41128D58-43F0-436A-B64E-35F3726A098C}"/>
              </a:ext>
            </a:extLst>
          </p:cNvPr>
          <p:cNvSpPr/>
          <p:nvPr/>
        </p:nvSpPr>
        <p:spPr>
          <a:xfrm>
            <a:off x="729202" y="528642"/>
            <a:ext cx="2072640" cy="192633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/>
              <a:t>131% YoY increase in overall search visibility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08E5477B-0C7A-4140-8F18-F67015AF6B9D}"/>
              </a:ext>
            </a:extLst>
          </p:cNvPr>
          <p:cNvGraphicFramePr>
            <a:graphicFrameLocks/>
          </p:cNvGraphicFramePr>
          <p:nvPr/>
        </p:nvGraphicFramePr>
        <p:xfrm>
          <a:off x="76200" y="3122286"/>
          <a:ext cx="12039599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24957967"/>
      </p:ext>
    </p:extLst>
  </p:cSld>
  <p:clrMapOvr>
    <a:masterClrMapping/>
  </p:clrMapOvr>
</p:sld>
</file>

<file path=ppt/theme/theme1.xml><?xml version="1.0" encoding="utf-8"?>
<a:theme xmlns:a="http://schemas.openxmlformats.org/drawingml/2006/main" name="tmwi Slide Master">
  <a:themeElements>
    <a:clrScheme name="Custom 3">
      <a:dk1>
        <a:srgbClr val="4C4E4D"/>
      </a:dk1>
      <a:lt1>
        <a:srgbClr val="FFFFFF"/>
      </a:lt1>
      <a:dk2>
        <a:srgbClr val="8840A7"/>
      </a:dk2>
      <a:lt2>
        <a:srgbClr val="FFFFFF"/>
      </a:lt2>
      <a:accent1>
        <a:srgbClr val="8840A7"/>
      </a:accent1>
      <a:accent2>
        <a:srgbClr val="7C8185"/>
      </a:accent2>
      <a:accent3>
        <a:srgbClr val="5A2580"/>
      </a:accent3>
      <a:accent4>
        <a:srgbClr val="7C8185"/>
      </a:accent4>
      <a:accent5>
        <a:srgbClr val="8840A7"/>
      </a:accent5>
      <a:accent6>
        <a:srgbClr val="7C8185"/>
      </a:accent6>
      <a:hlink>
        <a:srgbClr val="8840A7"/>
      </a:hlink>
      <a:folHlink>
        <a:srgbClr val="8840A7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15237</TotalTime>
  <Words>764</Words>
  <Application>Microsoft Office PowerPoint</Application>
  <PresentationFormat>Widescreen</PresentationFormat>
  <Paragraphs>109</Paragraphs>
  <Slides>14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Montserrat</vt:lpstr>
      <vt:lpstr>Montserrat ExtraBold</vt:lpstr>
      <vt:lpstr>Montserrat Light</vt:lpstr>
      <vt:lpstr>Museo 100</vt:lpstr>
      <vt:lpstr>tmwi Slide Master</vt:lpstr>
      <vt:lpstr>PowerPoint Presentation</vt:lpstr>
      <vt:lpstr>AUDIENCE PROFILE</vt:lpstr>
      <vt:lpstr>AUDIENCE PROFILE</vt:lpstr>
      <vt:lpstr>AUDIENCE PROFILE – NESCAFE ORIGINAL</vt:lpstr>
      <vt:lpstr>AUDIENCE PROFILE – NESCAFE GOLD</vt:lpstr>
      <vt:lpstr>AUDIENCE PROFILE – NESCAFE AZERA</vt:lpstr>
      <vt:lpstr>ASIM &amp; CONTENT TERRITORIES</vt:lpstr>
      <vt:lpstr>SEO PERFORMANCE UPDATE</vt:lpstr>
      <vt:lpstr>SEO PERFORMANCE UPDATE</vt:lpstr>
      <vt:lpstr>SEO PERFORMANCE UPDATE</vt:lpstr>
      <vt:lpstr>CONTENT PERFORMANCE</vt:lpstr>
      <vt:lpstr>CONTENT PERFORMANCE</vt:lpstr>
      <vt:lpstr>CONTENT PERFORMANCE</vt:lpstr>
      <vt:lpstr>CONTENT PERFORMANCE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Jamie</dc:creator>
  <cp:lastModifiedBy>paige.aldred</cp:lastModifiedBy>
  <cp:revision>391</cp:revision>
  <dcterms:created xsi:type="dcterms:W3CDTF">2021-04-09T14:57:36Z</dcterms:created>
  <dcterms:modified xsi:type="dcterms:W3CDTF">2021-07-22T16:05:44Z</dcterms:modified>
</cp:coreProperties>
</file>